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56" r:id="rId2"/>
    <p:sldId id="257" r:id="rId3"/>
    <p:sldId id="259" r:id="rId4"/>
    <p:sldId id="265" r:id="rId5"/>
    <p:sldId id="258" r:id="rId6"/>
    <p:sldId id="261" r:id="rId7"/>
    <p:sldId id="279" r:id="rId8"/>
    <p:sldId id="269" r:id="rId9"/>
    <p:sldId id="270" r:id="rId10"/>
    <p:sldId id="280" r:id="rId11"/>
    <p:sldId id="267" r:id="rId12"/>
    <p:sldId id="278" r:id="rId13"/>
    <p:sldId id="281" r:id="rId14"/>
    <p:sldId id="282" r:id="rId15"/>
    <p:sldId id="283" r:id="rId16"/>
    <p:sldId id="284" r:id="rId17"/>
    <p:sldId id="285" r:id="rId18"/>
    <p:sldId id="276" r:id="rId19"/>
    <p:sldId id="262" r:id="rId20"/>
    <p:sldId id="287" r:id="rId21"/>
    <p:sldId id="266" r:id="rId22"/>
    <p:sldId id="272" r:id="rId23"/>
    <p:sldId id="271" r:id="rId24"/>
    <p:sldId id="273" r:id="rId25"/>
    <p:sldId id="274" r:id="rId26"/>
    <p:sldId id="275" r:id="rId27"/>
    <p:sldId id="277" r:id="rId28"/>
    <p:sldId id="286" r:id="rId29"/>
    <p:sldId id="268" r:id="rId30"/>
    <p:sldId id="263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e\Documents\Brie%20CID,%20Inc\F950\Copy%20of%2015020%20Data%20(00000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F-950 PolarCept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Sheet2!$K$1</c:f>
              <c:strCache>
                <c:ptCount val="1"/>
                <c:pt idx="0">
                  <c:v>No Polarcept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Sheet2!$J$2:$J$14</c:f>
              <c:numCache>
                <c:formatCode>General</c:formatCode>
                <c:ptCount val="13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</c:numCache>
            </c:numRef>
          </c:xVal>
          <c:yVal>
            <c:numRef>
              <c:f>Sheet2!$K$2:$K$14</c:f>
              <c:numCache>
                <c:formatCode>General</c:formatCode>
                <c:ptCount val="13"/>
                <c:pt idx="0">
                  <c:v>0.89949748743718505</c:v>
                </c:pt>
                <c:pt idx="1">
                  <c:v>1.1684999999999981</c:v>
                </c:pt>
                <c:pt idx="2">
                  <c:v>1.3805000000000016</c:v>
                </c:pt>
                <c:pt idx="3">
                  <c:v>1.5399999999999994</c:v>
                </c:pt>
                <c:pt idx="4">
                  <c:v>1.6479999999999979</c:v>
                </c:pt>
                <c:pt idx="5">
                  <c:v>1.7985000000000002</c:v>
                </c:pt>
                <c:pt idx="6">
                  <c:v>1.9249999999999969</c:v>
                </c:pt>
                <c:pt idx="7">
                  <c:v>2.0760000000000018</c:v>
                </c:pt>
                <c:pt idx="8">
                  <c:v>2.3029999999999999</c:v>
                </c:pt>
                <c:pt idx="9">
                  <c:v>2.4015000000000013</c:v>
                </c:pt>
                <c:pt idx="10">
                  <c:v>2.4620000000000006</c:v>
                </c:pt>
                <c:pt idx="11">
                  <c:v>2.5950000000000029</c:v>
                </c:pt>
                <c:pt idx="12">
                  <c:v>2.8619225967540598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Sheet2!$L$1</c:f>
              <c:strCache>
                <c:ptCount val="1"/>
                <c:pt idx="0">
                  <c:v>Polarcept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Sheet2!$J$2:$J$14</c:f>
              <c:numCache>
                <c:formatCode>General</c:formatCode>
                <c:ptCount val="13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</c:numCache>
            </c:numRef>
          </c:xVal>
          <c:yVal>
            <c:numRef>
              <c:f>Sheet2!$L$2:$L$14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0.1194999999999999</c:v>
                </c:pt>
                <c:pt idx="7">
                  <c:v>0.27799999999999953</c:v>
                </c:pt>
                <c:pt idx="8">
                  <c:v>0.4849999999999996</c:v>
                </c:pt>
                <c:pt idx="9">
                  <c:v>0.64299999999999935</c:v>
                </c:pt>
                <c:pt idx="10">
                  <c:v>0.63549999999999973</c:v>
                </c:pt>
                <c:pt idx="11">
                  <c:v>0.71900000000000019</c:v>
                </c:pt>
                <c:pt idx="12">
                  <c:v>0.93071161048689355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174200"/>
        <c:axId val="229167536"/>
      </c:scatterChart>
      <c:valAx>
        <c:axId val="229174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167536"/>
        <c:crosses val="autoZero"/>
        <c:crossBetween val="midCat"/>
      </c:valAx>
      <c:valAx>
        <c:axId val="2291675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Ethylene</a:t>
                </a:r>
                <a:r>
                  <a:rPr lang="en-US" baseline="0"/>
                  <a:t> (ppm)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174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4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232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7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8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4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5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1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3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2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3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0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1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9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5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0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felixinstruments.com/support/f-900-support/software" TargetMode="External"/><Relationship Id="rId2" Type="http://schemas.openxmlformats.org/officeDocument/2006/relationships/hyperlink" Target="http://felixinstruments.com/support/f-950-support/softwa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felixinstruments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579" y="259767"/>
            <a:ext cx="8672424" cy="1063708"/>
          </a:xfrm>
        </p:spPr>
        <p:txBody>
          <a:bodyPr/>
          <a:lstStyle/>
          <a:p>
            <a:r>
              <a:rPr lang="en-US" b="1" dirty="0" smtClean="0"/>
              <a:t>F-950 Three Gas Analyzer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5722" y="4122634"/>
            <a:ext cx="5260852" cy="1581975"/>
          </a:xfrm>
        </p:spPr>
        <p:txBody>
          <a:bodyPr>
            <a:normAutofit/>
          </a:bodyPr>
          <a:lstStyle/>
          <a:p>
            <a:r>
              <a:rPr lang="en-US" dirty="0" smtClean="0"/>
              <a:t>Training conducted by:</a:t>
            </a:r>
          </a:p>
          <a:p>
            <a:r>
              <a:rPr lang="en-US" dirty="0" smtClean="0"/>
              <a:t> Brienne Meyer</a:t>
            </a:r>
          </a:p>
          <a:p>
            <a:r>
              <a:rPr lang="en-US" dirty="0" smtClean="0"/>
              <a:t>Application Scientist</a:t>
            </a:r>
          </a:p>
          <a:p>
            <a:r>
              <a:rPr lang="en-US" dirty="0" smtClean="0"/>
              <a:t>bmeyer@felixinstruments.com</a:t>
            </a:r>
            <a:endParaRPr lang="en-US" dirty="0"/>
          </a:p>
        </p:txBody>
      </p:sp>
      <p:pic>
        <p:nvPicPr>
          <p:cNvPr id="4" name="Picture 3" descr="\\SAMBA\cid\USERS\AndreaM\F-900 images\FELIX-LOGO-TRANSPAREN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7" y="3488788"/>
            <a:ext cx="4659045" cy="3100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00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Fixed Volume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370095" cy="4635333"/>
          </a:xfrm>
        </p:spPr>
        <p:txBody>
          <a:bodyPr/>
          <a:lstStyle/>
          <a:p>
            <a:r>
              <a:rPr lang="en-US" dirty="0"/>
              <a:t>Disconnect from sample while it is processing/analyzing</a:t>
            </a:r>
          </a:p>
          <a:p>
            <a:r>
              <a:rPr lang="en-US" dirty="0"/>
              <a:t>Final values for ethylene, O</a:t>
            </a:r>
            <a:r>
              <a:rPr lang="en-US" baseline="-25000" dirty="0"/>
              <a:t>2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</a:p>
          <a:p>
            <a:r>
              <a:rPr lang="en-US" dirty="0"/>
              <a:t>Press Start to begin another measurement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25833" r="33438" b="27917"/>
          <a:stretch/>
        </p:blipFill>
        <p:spPr bwMode="auto">
          <a:xfrm>
            <a:off x="7411454" y="381334"/>
            <a:ext cx="4374280" cy="2618707"/>
          </a:xfrm>
          <a:prstGeom prst="rect">
            <a:avLst/>
          </a:prstGeom>
          <a:ln w="38100"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26205" r="20769" b="19337"/>
          <a:stretch/>
        </p:blipFill>
        <p:spPr bwMode="auto">
          <a:xfrm>
            <a:off x="7411454" y="3453063"/>
            <a:ext cx="4374280" cy="2869833"/>
          </a:xfrm>
          <a:prstGeom prst="rect">
            <a:avLst/>
          </a:prstGeom>
          <a:ln w="38100"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063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82" y="1402920"/>
            <a:ext cx="6613802" cy="4662505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Begins</a:t>
            </a:r>
            <a:r>
              <a:rPr lang="en-US" b="1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the valve closed and the pump </a:t>
            </a:r>
            <a:r>
              <a:rPr lang="en-US" dirty="0" smtClean="0"/>
              <a:t>off.</a:t>
            </a:r>
          </a:p>
          <a:p>
            <a:r>
              <a:rPr lang="en-US" dirty="0" smtClean="0"/>
              <a:t>Press </a:t>
            </a:r>
            <a:r>
              <a:rPr lang="en-US" dirty="0"/>
              <a:t>the square start button on the </a:t>
            </a:r>
            <a:r>
              <a:rPr lang="en-US" dirty="0" smtClean="0"/>
              <a:t>key-strip </a:t>
            </a:r>
            <a:r>
              <a:rPr lang="en-US" dirty="0"/>
              <a:t>of the F-950 to </a:t>
            </a:r>
            <a:r>
              <a:rPr lang="en-US" dirty="0" smtClean="0"/>
              <a:t>begin a measurement.</a:t>
            </a:r>
          </a:p>
          <a:p>
            <a:r>
              <a:rPr lang="en-US" dirty="0" smtClean="0"/>
              <a:t>The </a:t>
            </a:r>
            <a:r>
              <a:rPr lang="en-US" dirty="0"/>
              <a:t>pump will run and air will enter the F-950 </a:t>
            </a:r>
            <a:r>
              <a:rPr lang="en-US" dirty="0" smtClean="0"/>
              <a:t>until: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stabile reading has been reached for all </a:t>
            </a:r>
            <a:r>
              <a:rPr lang="en-US" dirty="0" smtClean="0"/>
              <a:t>sensors</a:t>
            </a:r>
          </a:p>
          <a:p>
            <a:pPr lvl="1"/>
            <a:r>
              <a:rPr lang="en-US" dirty="0" smtClean="0"/>
              <a:t>stops </a:t>
            </a:r>
            <a:r>
              <a:rPr lang="en-US" dirty="0"/>
              <a:t>the measurement by pressing the start button </a:t>
            </a:r>
            <a:r>
              <a:rPr lang="en-US" dirty="0" smtClean="0"/>
              <a:t>again</a:t>
            </a:r>
          </a:p>
          <a:p>
            <a:endParaRPr lang="en-US" dirty="0"/>
          </a:p>
          <a:p>
            <a:r>
              <a:rPr lang="en-US" sz="3000" b="1" dirty="0" smtClean="0">
                <a:solidFill>
                  <a:srgbClr val="FF0000"/>
                </a:solidFill>
              </a:rPr>
              <a:t>MOST FREQUENTLY USED MODE</a:t>
            </a:r>
          </a:p>
          <a:p>
            <a:pPr lvl="1"/>
            <a:r>
              <a:rPr lang="en-US" dirty="0" smtClean="0"/>
              <a:t>With ample sample volume available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23750" r="37814" b="32500"/>
          <a:stretch/>
        </p:blipFill>
        <p:spPr bwMode="auto">
          <a:xfrm>
            <a:off x="7294729" y="1402919"/>
            <a:ext cx="4748882" cy="3012669"/>
          </a:xfrm>
          <a:prstGeom prst="rect">
            <a:avLst/>
          </a:prstGeom>
          <a:ln w="3810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60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Trigger Mode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502442" cy="4358607"/>
          </a:xfrm>
        </p:spPr>
        <p:txBody>
          <a:bodyPr/>
          <a:lstStyle/>
          <a:p>
            <a:r>
              <a:rPr lang="en-US" dirty="0"/>
              <a:t>The final values will be displayed under the word “last” in the graph and saved to the SD card. </a:t>
            </a:r>
          </a:p>
          <a:p>
            <a:r>
              <a:rPr lang="en-US" dirty="0"/>
              <a:t>The pump will then turn off until the user initiates a new measurement.</a:t>
            </a:r>
          </a:p>
          <a:p>
            <a:r>
              <a:rPr lang="en-US" dirty="0"/>
              <a:t>Used with or without the sample port attached to the front of the instrument.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9166" r="14687" b="26250"/>
          <a:stretch/>
        </p:blipFill>
        <p:spPr bwMode="auto">
          <a:xfrm>
            <a:off x="6603281" y="1825624"/>
            <a:ext cx="5235793" cy="3432176"/>
          </a:xfrm>
          <a:prstGeom prst="rect">
            <a:avLst/>
          </a:prstGeom>
          <a:ln w="38100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605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Sample Probe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815263" cy="4513428"/>
          </a:xfrm>
        </p:spPr>
        <p:txBody>
          <a:bodyPr>
            <a:normAutofit/>
          </a:bodyPr>
          <a:lstStyle/>
          <a:p>
            <a:r>
              <a:rPr lang="en-US" dirty="0" smtClean="0"/>
              <a:t>Connect </a:t>
            </a:r>
            <a:r>
              <a:rPr lang="en-US" dirty="0"/>
              <a:t>the “Fixed Volume Needle Probe” black tubing to the intake </a:t>
            </a:r>
            <a:endParaRPr lang="en-US" dirty="0" smtClean="0"/>
          </a:p>
          <a:p>
            <a:r>
              <a:rPr lang="en-US" dirty="0" smtClean="0"/>
              <a:t>Twist on hydrophobic </a:t>
            </a:r>
            <a:r>
              <a:rPr lang="en-US" dirty="0"/>
              <a:t>filter to the end of the </a:t>
            </a:r>
            <a:r>
              <a:rPr lang="en-US" dirty="0" smtClean="0"/>
              <a:t>tubing</a:t>
            </a:r>
          </a:p>
          <a:p>
            <a:r>
              <a:rPr lang="en-US" dirty="0" smtClean="0"/>
              <a:t>Attach </a:t>
            </a:r>
            <a:r>
              <a:rPr lang="en-US" dirty="0"/>
              <a:t>a sterile needle to the </a:t>
            </a:r>
            <a:r>
              <a:rPr lang="en-US" dirty="0" smtClean="0"/>
              <a:t>filter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8178" y="365124"/>
            <a:ext cx="3797970" cy="2847307"/>
          </a:xfrm>
          <a:prstGeom prst="rect">
            <a:avLst/>
          </a:prstGeom>
          <a:ln w="38100">
            <a:solidFill>
              <a:srgbClr val="5B9BD5"/>
            </a:solidFill>
          </a:ln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15260" r="50352" b="3646"/>
          <a:stretch/>
        </p:blipFill>
        <p:spPr bwMode="auto">
          <a:xfrm rot="5400000">
            <a:off x="8228389" y="3081294"/>
            <a:ext cx="2717547" cy="3797969"/>
          </a:xfrm>
          <a:prstGeom prst="rect">
            <a:avLst/>
          </a:prstGeom>
          <a:ln w="38100"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28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Interfering Gases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Fruits and leaves emit a mixture of hydrocarbons, including ethylene</a:t>
            </a:r>
          </a:p>
          <a:p>
            <a:r>
              <a:rPr lang="en-US" dirty="0"/>
              <a:t>Oxidation of these other gases cannot be readily distinguished from ethylene by the electrochemical sensor</a:t>
            </a:r>
          </a:p>
          <a:p>
            <a:r>
              <a:rPr lang="en-US" dirty="0"/>
              <a:t>Causes ethylene value to be falsely high in the presence of other interfering </a:t>
            </a:r>
            <a:r>
              <a:rPr lang="en-US" dirty="0" smtClean="0"/>
              <a:t>gas</a:t>
            </a:r>
          </a:p>
          <a:p>
            <a:r>
              <a:rPr lang="en-US" sz="2400" b="1" dirty="0" smtClean="0"/>
              <a:t>PolarCept</a:t>
            </a:r>
            <a:r>
              <a:rPr lang="en-US" sz="2400" dirty="0" smtClean="0"/>
              <a:t>: </a:t>
            </a:r>
            <a:r>
              <a:rPr lang="en-US" dirty="0"/>
              <a:t>uses distilled water in an external chamber and has been shown to filter out some polar hydrocarbons and alcohols to produce less interference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1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1.5 ml of distilled water</a:t>
            </a:r>
          </a:p>
          <a:p>
            <a:r>
              <a:rPr lang="en-US" dirty="0" smtClean="0"/>
              <a:t>Can be used in any measurement mode</a:t>
            </a:r>
          </a:p>
          <a:p>
            <a:r>
              <a:rPr lang="en-US" dirty="0" smtClean="0"/>
              <a:t>Recommended for sampling produce storage or fruit</a:t>
            </a:r>
          </a:p>
          <a:p>
            <a:r>
              <a:rPr lang="en-US" dirty="0" smtClean="0"/>
              <a:t>Water becomes saturated and needs to be replaced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b="16667"/>
          <a:stretch/>
        </p:blipFill>
        <p:spPr bwMode="auto">
          <a:xfrm>
            <a:off x="8415622" y="315194"/>
            <a:ext cx="3614420" cy="2858770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11145"/>
              </p:ext>
            </p:extLst>
          </p:nvPr>
        </p:nvGraphicFramePr>
        <p:xfrm>
          <a:off x="3155250" y="4250422"/>
          <a:ext cx="3788006" cy="1540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093"/>
                <a:gridCol w="2178913"/>
              </a:tblGrid>
              <a:tr h="6454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VOC concentration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PolarCept saturation (min)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7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 ppm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7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100 ppm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8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PolarCept Fill and Empty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fill: </a:t>
            </a:r>
          </a:p>
          <a:p>
            <a:r>
              <a:rPr lang="en-US" dirty="0"/>
              <a:t>attach an empty syringe to the hydrophobic </a:t>
            </a:r>
            <a:r>
              <a:rPr lang="en-US" dirty="0" smtClean="0"/>
              <a:t>filter</a:t>
            </a:r>
          </a:p>
          <a:p>
            <a:r>
              <a:rPr lang="en-US" dirty="0" smtClean="0"/>
              <a:t>plunger </a:t>
            </a:r>
            <a:r>
              <a:rPr lang="en-US" dirty="0"/>
              <a:t>of the syringe should be </a:t>
            </a:r>
            <a:r>
              <a:rPr lang="en-US" dirty="0" smtClean="0"/>
              <a:t>depressed</a:t>
            </a:r>
            <a:endParaRPr lang="en-US" dirty="0"/>
          </a:p>
          <a:p>
            <a:r>
              <a:rPr lang="en-US" dirty="0" smtClean="0"/>
              <a:t>Lower </a:t>
            </a:r>
            <a:r>
              <a:rPr lang="en-US" dirty="0"/>
              <a:t>PolarCept over a cup of distilled water and draw in </a:t>
            </a:r>
            <a:r>
              <a:rPr lang="en-US" b="1" dirty="0"/>
              <a:t>1.5 </a:t>
            </a:r>
            <a:r>
              <a:rPr lang="en-US" b="1" dirty="0" smtClean="0"/>
              <a:t>mL</a:t>
            </a:r>
          </a:p>
          <a:p>
            <a:r>
              <a:rPr lang="en-US" dirty="0" smtClean="0"/>
              <a:t>Attach </a:t>
            </a:r>
            <a:r>
              <a:rPr lang="en-US" dirty="0"/>
              <a:t>the sample needle and fixed volume tubing to stop </a:t>
            </a:r>
            <a:r>
              <a:rPr lang="en-US" dirty="0" smtClean="0"/>
              <a:t>leaks</a:t>
            </a:r>
          </a:p>
          <a:p>
            <a:r>
              <a:rPr lang="en-US" dirty="0" smtClean="0"/>
              <a:t>To </a:t>
            </a:r>
            <a:r>
              <a:rPr lang="en-US" dirty="0"/>
              <a:t>empty PolarCept, re-attach the syringe and push the water out the sample needle end.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Keep sample needle pointed downwards, water in filter should bubble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14468" r="10850" b="16351"/>
          <a:stretch/>
        </p:blipFill>
        <p:spPr bwMode="auto">
          <a:xfrm>
            <a:off x="7505637" y="245769"/>
            <a:ext cx="4507998" cy="3131687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 rot="2003208">
            <a:off x="9653144" y="1694465"/>
            <a:ext cx="418580" cy="670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914" r="39652" b="22838"/>
          <a:stretch/>
        </p:blipFill>
        <p:spPr bwMode="auto">
          <a:xfrm rot="5400000">
            <a:off x="8525214" y="5059029"/>
            <a:ext cx="1552575" cy="155257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4983" r="41417" b="11989"/>
          <a:stretch/>
        </p:blipFill>
        <p:spPr bwMode="auto">
          <a:xfrm rot="5400000">
            <a:off x="10360627" y="4919329"/>
            <a:ext cx="1553210" cy="183134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&quot;No&quot; Symbol 7"/>
          <p:cNvSpPr/>
          <p:nvPr/>
        </p:nvSpPr>
        <p:spPr>
          <a:xfrm>
            <a:off x="10334949" y="5058394"/>
            <a:ext cx="1744345" cy="1552575"/>
          </a:xfrm>
          <a:prstGeom prst="noSmoking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5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15879979"/>
              </p:ext>
            </p:extLst>
          </p:nvPr>
        </p:nvGraphicFramePr>
        <p:xfrm>
          <a:off x="372980" y="204538"/>
          <a:ext cx="9468853" cy="541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6065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Auto-Escape Feature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541612"/>
            <a:ext cx="5174826" cy="4859188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Upper limit auto-escape</a:t>
            </a:r>
          </a:p>
          <a:p>
            <a:r>
              <a:rPr lang="en-US" dirty="0" smtClean="0"/>
              <a:t>Over 200 ppm ethylene detected, F-950 will exit from monitor mode to main menu</a:t>
            </a:r>
          </a:p>
          <a:p>
            <a:r>
              <a:rPr lang="en-US" dirty="0" smtClean="0"/>
              <a:t>Prevent electrode poisoning</a:t>
            </a:r>
          </a:p>
          <a:p>
            <a:r>
              <a:rPr lang="en-US" dirty="0" smtClean="0"/>
              <a:t>“sensor out of bounds”</a:t>
            </a:r>
          </a:p>
          <a:p>
            <a:r>
              <a:rPr lang="en-US" dirty="0" smtClean="0"/>
              <a:t>Attach KMnO4 and allow to stabilize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9114"/>
          <a:stretch/>
        </p:blipFill>
        <p:spPr bwMode="auto">
          <a:xfrm rot="5400000">
            <a:off x="6569437" y="996527"/>
            <a:ext cx="5409130" cy="4859867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214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Navigating Menus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</a:t>
            </a:r>
          </a:p>
          <a:p>
            <a:r>
              <a:rPr lang="en-US" dirty="0" smtClean="0"/>
              <a:t>Setup </a:t>
            </a:r>
          </a:p>
          <a:p>
            <a:r>
              <a:rPr lang="en-US" dirty="0" smtClean="0"/>
              <a:t>Files</a:t>
            </a:r>
          </a:p>
        </p:txBody>
      </p:sp>
      <p:pic>
        <p:nvPicPr>
          <p:cNvPr id="4" name="Picture 3" descr="C:\Users\Andrea\Pictures\Images for 950 manual\more photos\photo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05" y="1581484"/>
            <a:ext cx="7084093" cy="4927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430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F-950 Features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0200"/>
            <a:ext cx="4941413" cy="478856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Portable</a:t>
            </a:r>
            <a:r>
              <a:rPr lang="en-US" dirty="0"/>
              <a:t>, lightweight and easy to operate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Rapid </a:t>
            </a:r>
            <a:r>
              <a:rPr lang="en-US" dirty="0"/>
              <a:t>response time, with data points saved every second. </a:t>
            </a:r>
          </a:p>
          <a:p>
            <a:pPr lvl="0"/>
            <a:r>
              <a:rPr lang="en-US" dirty="0"/>
              <a:t>Repeatable, precise measurements.</a:t>
            </a:r>
          </a:p>
          <a:p>
            <a:r>
              <a:rPr lang="en-US" dirty="0"/>
              <a:t>Accuracy of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and O</a:t>
            </a:r>
            <a:r>
              <a:rPr lang="en-US" baseline="-25000" dirty="0"/>
              <a:t>2</a:t>
            </a:r>
            <a:r>
              <a:rPr lang="en-US" dirty="0"/>
              <a:t> at +/- 5%.</a:t>
            </a:r>
          </a:p>
          <a:p>
            <a:pPr lvl="0"/>
            <a:r>
              <a:rPr lang="en-US" dirty="0" smtClean="0"/>
              <a:t>Three </a:t>
            </a:r>
            <a:r>
              <a:rPr lang="en-US" dirty="0"/>
              <a:t>versatile modes of </a:t>
            </a:r>
            <a:r>
              <a:rPr lang="en-US" dirty="0" smtClean="0"/>
              <a:t>operation: Continuous</a:t>
            </a:r>
            <a:r>
              <a:rPr lang="en-US" dirty="0"/>
              <a:t>, Fixed Volume, or Trigger </a:t>
            </a:r>
            <a:r>
              <a:rPr lang="en-US" dirty="0" smtClean="0"/>
              <a:t> </a:t>
            </a:r>
            <a:endParaRPr lang="en-US" dirty="0"/>
          </a:p>
          <a:p>
            <a:pPr lvl="0"/>
            <a:r>
              <a:rPr lang="en-US" dirty="0" smtClean="0"/>
              <a:t>Removable, re-chargeable standard sized batteries.</a:t>
            </a:r>
            <a:endParaRPr lang="en-US" dirty="0"/>
          </a:p>
        </p:txBody>
      </p:sp>
      <p:pic>
        <p:nvPicPr>
          <p:cNvPr id="4" name="Picture 3" descr="http://www.felixinstruments.com/distributorresources/images/F-950-Sensors-Triang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47" y="0"/>
            <a:ext cx="3832560" cy="39944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460959" y="3815476"/>
            <a:ext cx="388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i="1" dirty="0" smtClean="0"/>
              <a:t>Included: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/>
              <a:t>Two sets of batteries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i="1" dirty="0" smtClean="0"/>
              <a:t>Stand-alone </a:t>
            </a:r>
            <a:r>
              <a:rPr lang="en-US" i="1" dirty="0"/>
              <a:t>battery </a:t>
            </a:r>
            <a:r>
              <a:rPr lang="en-US" i="1" dirty="0" smtClean="0"/>
              <a:t>charger</a:t>
            </a:r>
          </a:p>
          <a:p>
            <a:pPr lvl="0"/>
            <a:endParaRPr lang="en-US" i="1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i="1" dirty="0" smtClean="0"/>
              <a:t>Additional </a:t>
            </a:r>
            <a:r>
              <a:rPr lang="en-US" i="1" dirty="0"/>
              <a:t>button-top 19670 (or protected 18650) batteries can be purchased from your preferred battery vendor.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2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5" y="192505"/>
            <a:ext cx="7504965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6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32" y="239251"/>
            <a:ext cx="10515600" cy="1325563"/>
          </a:xfrm>
        </p:spPr>
        <p:txBody>
          <a:bodyPr/>
          <a:lstStyle/>
          <a:p>
            <a:r>
              <a:rPr lang="en-US" b="1" dirty="0" smtClean="0"/>
              <a:t>Measure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32" y="1564814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Fixed Volume, Continuous, Trigger Mode </a:t>
            </a:r>
          </a:p>
          <a:p>
            <a:pPr lvl="1"/>
            <a:r>
              <a:rPr lang="en-US" dirty="0" smtClean="0"/>
              <a:t>Current </a:t>
            </a:r>
            <a:r>
              <a:rPr lang="en-US" dirty="0"/>
              <a:t>measurement mode is displayed in the upper right </a:t>
            </a:r>
            <a:r>
              <a:rPr lang="en-US" dirty="0" smtClean="0"/>
              <a:t>corner</a:t>
            </a:r>
          </a:p>
          <a:p>
            <a:r>
              <a:rPr lang="en-US" dirty="0" smtClean="0"/>
              <a:t>Graph </a:t>
            </a:r>
            <a:r>
              <a:rPr lang="en-US" dirty="0"/>
              <a:t>displaying the ethylene value over time.  </a:t>
            </a:r>
            <a:endParaRPr lang="en-US" dirty="0" smtClean="0"/>
          </a:p>
          <a:p>
            <a:pPr lvl="1"/>
            <a:r>
              <a:rPr lang="en-US" dirty="0" smtClean="0"/>
              <a:t>X-axis of </a:t>
            </a:r>
            <a:r>
              <a:rPr lang="en-US" dirty="0"/>
              <a:t>the graph is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Y-axis </a:t>
            </a:r>
            <a:r>
              <a:rPr lang="en-US" dirty="0"/>
              <a:t>of the graph displays the range of the concentration in </a:t>
            </a:r>
            <a:r>
              <a:rPr lang="en-US" dirty="0" smtClean="0"/>
              <a:t>ppm</a:t>
            </a:r>
          </a:p>
          <a:p>
            <a:pPr lvl="1"/>
            <a:r>
              <a:rPr lang="en-US" dirty="0" smtClean="0"/>
              <a:t>Dynamic </a:t>
            </a:r>
            <a:r>
              <a:rPr lang="en-US" dirty="0"/>
              <a:t>range is labeled at the </a:t>
            </a:r>
            <a:r>
              <a:rPr lang="en-US" dirty="0" smtClean="0"/>
              <a:t>top</a:t>
            </a:r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ress </a:t>
            </a:r>
            <a:r>
              <a:rPr lang="en-US" dirty="0"/>
              <a:t>the right arrow to view and change the controls</a:t>
            </a:r>
          </a:p>
        </p:txBody>
      </p:sp>
    </p:spTree>
    <p:extLst>
      <p:ext uri="{BB962C8B-B14F-4D97-AF65-F5344CB8AC3E}">
        <p14:creationId xmlns:p14="http://schemas.microsoft.com/office/powerpoint/2010/main" val="168916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</a:t>
            </a:r>
          </a:p>
          <a:p>
            <a:r>
              <a:rPr lang="en-US" dirty="0" smtClean="0"/>
              <a:t>Calibration</a:t>
            </a:r>
          </a:p>
          <a:p>
            <a:r>
              <a:rPr lang="en-US" dirty="0" smtClean="0"/>
              <a:t>Set Zero</a:t>
            </a:r>
          </a:p>
          <a:p>
            <a:r>
              <a:rPr lang="en-US" dirty="0" smtClean="0"/>
              <a:t>Date and Time</a:t>
            </a:r>
          </a:p>
          <a:p>
            <a:r>
              <a:rPr lang="en-US" dirty="0" smtClean="0"/>
              <a:t>RH Conversion</a:t>
            </a:r>
          </a:p>
          <a:p>
            <a:r>
              <a:rPr lang="en-US" dirty="0" smtClean="0"/>
              <a:t>GPS</a:t>
            </a:r>
          </a:p>
          <a:p>
            <a:r>
              <a:rPr lang="en-US" dirty="0" smtClean="0"/>
              <a:t>Factory Setup (Restore Factory Defaults/Back 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3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Setup&gt;Mode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8853"/>
            <a:ext cx="4752822" cy="4486954"/>
          </a:xfrm>
        </p:spPr>
        <p:txBody>
          <a:bodyPr>
            <a:normAutofit/>
          </a:bodyPr>
          <a:lstStyle/>
          <a:p>
            <a:r>
              <a:rPr lang="en-US" dirty="0"/>
              <a:t>Measure Mode</a:t>
            </a:r>
          </a:p>
          <a:p>
            <a:pPr lvl="1"/>
            <a:r>
              <a:rPr lang="en-US" dirty="0"/>
              <a:t>Continuous</a:t>
            </a:r>
          </a:p>
          <a:p>
            <a:pPr lvl="1"/>
            <a:r>
              <a:rPr lang="en-US" dirty="0"/>
              <a:t>Fixed Volume</a:t>
            </a:r>
          </a:p>
          <a:p>
            <a:pPr lvl="1"/>
            <a:r>
              <a:rPr lang="en-US" dirty="0"/>
              <a:t>Trigger</a:t>
            </a:r>
          </a:p>
          <a:p>
            <a:r>
              <a:rPr lang="en-US" dirty="0" smtClean="0"/>
              <a:t>USB should be set to </a:t>
            </a:r>
            <a:r>
              <a:rPr lang="en-US" dirty="0" smtClean="0">
                <a:solidFill>
                  <a:schemeClr val="tx1"/>
                </a:solidFill>
              </a:rPr>
              <a:t>Mass Storage (</a:t>
            </a:r>
            <a:r>
              <a:rPr lang="en-US" dirty="0" err="1" smtClean="0">
                <a:solidFill>
                  <a:schemeClr val="tx1"/>
                </a:solidFill>
              </a:rPr>
              <a:t>Sdcard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C:\Users\Andrea\Pictures\Images for 950 manual\again more photos\photo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73" y="994611"/>
            <a:ext cx="6166757" cy="4476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307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Setup&gt;Calibration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4" y="1462757"/>
            <a:ext cx="7155224" cy="3880773"/>
          </a:xfrm>
          <a:noFill/>
        </p:spPr>
        <p:txBody>
          <a:bodyPr>
            <a:normAutofit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ists </a:t>
            </a:r>
            <a:r>
              <a:rPr lang="en-US" dirty="0"/>
              <a:t>the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 Offset, 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 Gain, Internal Volume, Fixed Volume, </a:t>
            </a:r>
            <a:r>
              <a:rPr lang="en-US" dirty="0" smtClean="0"/>
              <a:t>Flow Rate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C</a:t>
            </a:r>
            <a:r>
              <a:rPr lang="en-US" b="1" baseline="-25000" dirty="0" smtClean="0"/>
              <a:t>2</a:t>
            </a:r>
            <a:r>
              <a:rPr lang="en-US" b="1" dirty="0" smtClean="0"/>
              <a:t>H</a:t>
            </a:r>
            <a:r>
              <a:rPr lang="en-US" b="1" baseline="-25000" dirty="0" smtClean="0"/>
              <a:t>4</a:t>
            </a:r>
            <a:r>
              <a:rPr lang="en-US" b="1" dirty="0" smtClean="0"/>
              <a:t> </a:t>
            </a:r>
            <a:r>
              <a:rPr lang="en-US" b="1" dirty="0"/>
              <a:t>Offset, C</a:t>
            </a:r>
            <a:r>
              <a:rPr lang="en-US" b="1" baseline="-25000" dirty="0"/>
              <a:t>2</a:t>
            </a:r>
            <a:r>
              <a:rPr lang="en-US" b="1" dirty="0"/>
              <a:t>H</a:t>
            </a:r>
            <a:r>
              <a:rPr lang="en-US" b="1" baseline="-25000" dirty="0"/>
              <a:t>4</a:t>
            </a:r>
            <a:r>
              <a:rPr lang="en-US" b="1" dirty="0"/>
              <a:t> Gain, Internal Volume </a:t>
            </a:r>
            <a:r>
              <a:rPr lang="en-US" dirty="0"/>
              <a:t>values are set during </a:t>
            </a:r>
            <a:r>
              <a:rPr lang="en-US" dirty="0" smtClean="0"/>
              <a:t>calibration</a:t>
            </a:r>
          </a:p>
          <a:p>
            <a:pPr lvl="1"/>
            <a:r>
              <a:rPr lang="en-US" b="1" i="1" dirty="0" smtClean="0"/>
              <a:t>should </a:t>
            </a:r>
            <a:r>
              <a:rPr lang="en-US" b="1" i="1" dirty="0"/>
              <a:t>not </a:t>
            </a:r>
            <a:r>
              <a:rPr lang="en-US" dirty="0"/>
              <a:t>be changed unless instructed by a </a:t>
            </a:r>
            <a:r>
              <a:rPr lang="en-US" dirty="0" smtClean="0"/>
              <a:t>technician</a:t>
            </a:r>
            <a:r>
              <a:rPr lang="en-US" dirty="0"/>
              <a:t>.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Fixed </a:t>
            </a:r>
            <a:r>
              <a:rPr lang="en-US" dirty="0"/>
              <a:t>Volume and Flow Rate may be changed to accommodate various applications, but may affect the accuracy of the device.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default </a:t>
            </a:r>
            <a:r>
              <a:rPr lang="en-US" b="1" dirty="0"/>
              <a:t>Fixed Volume </a:t>
            </a:r>
            <a:r>
              <a:rPr lang="en-US" dirty="0"/>
              <a:t>is </a:t>
            </a:r>
            <a:r>
              <a:rPr lang="en-US" dirty="0" smtClean="0"/>
              <a:t>15 ml.</a:t>
            </a:r>
          </a:p>
          <a:p>
            <a:r>
              <a:rPr lang="en-US" dirty="0" smtClean="0"/>
              <a:t>The </a:t>
            </a:r>
            <a:r>
              <a:rPr lang="en-US" dirty="0"/>
              <a:t>default </a:t>
            </a:r>
            <a:r>
              <a:rPr lang="en-US" b="1" dirty="0"/>
              <a:t>Flow Rate </a:t>
            </a:r>
            <a:r>
              <a:rPr lang="en-US" dirty="0"/>
              <a:t>is </a:t>
            </a:r>
            <a:r>
              <a:rPr lang="en-US" dirty="0" smtClean="0"/>
              <a:t>67 ml/min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445416" y="2117268"/>
            <a:ext cx="3405689" cy="23103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C2H4 Offset                 0001672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C2H4 Gain                    0000545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Volume               016.2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 Volume                      15.0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 Rate                              067</a:t>
            </a:r>
          </a:p>
        </p:txBody>
      </p:sp>
    </p:spTree>
    <p:extLst>
      <p:ext uri="{BB962C8B-B14F-4D97-AF65-F5344CB8AC3E}">
        <p14:creationId xmlns:p14="http://schemas.microsoft.com/office/powerpoint/2010/main" val="1001113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Setup&gt;Set Zero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03" y="1434874"/>
            <a:ext cx="6108476" cy="5122337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Sets </a:t>
            </a:r>
            <a:r>
              <a:rPr lang="en-US" sz="2800" dirty="0"/>
              <a:t>a new baseline, or zero, for the C</a:t>
            </a:r>
            <a:r>
              <a:rPr lang="en-US" sz="2800" baseline="-25000" dirty="0"/>
              <a:t>2</a:t>
            </a:r>
            <a:r>
              <a:rPr lang="en-US" sz="2800" dirty="0"/>
              <a:t>H</a:t>
            </a:r>
            <a:r>
              <a:rPr lang="en-US" sz="2800" baseline="-25000" dirty="0"/>
              <a:t>4</a:t>
            </a:r>
            <a:r>
              <a:rPr lang="en-US" sz="2800" dirty="0"/>
              <a:t> </a:t>
            </a:r>
            <a:r>
              <a:rPr lang="en-US" sz="2800" dirty="0" smtClean="0"/>
              <a:t>sensor</a:t>
            </a:r>
          </a:p>
          <a:p>
            <a:r>
              <a:rPr lang="en-US" sz="2800" dirty="0" smtClean="0"/>
              <a:t>Perform Weekly</a:t>
            </a:r>
          </a:p>
          <a:p>
            <a:r>
              <a:rPr lang="en-US" sz="2800" b="1" dirty="0" smtClean="0"/>
              <a:t>To set </a:t>
            </a:r>
            <a:r>
              <a:rPr lang="en-US" sz="2800" b="1" dirty="0"/>
              <a:t>a new </a:t>
            </a:r>
            <a:r>
              <a:rPr lang="en-US" sz="2800" b="1" dirty="0" smtClean="0"/>
              <a:t>zero:</a:t>
            </a:r>
          </a:p>
          <a:p>
            <a:pPr lvl="1"/>
            <a:r>
              <a:rPr lang="en-US" sz="2400" dirty="0" smtClean="0"/>
              <a:t>Connect </a:t>
            </a:r>
            <a:r>
              <a:rPr lang="en-US" sz="2400" dirty="0"/>
              <a:t>the external conditioning tube filled completely with potassium permanganate (KMnO</a:t>
            </a:r>
            <a:r>
              <a:rPr lang="en-US" sz="2400" baseline="-25000" dirty="0"/>
              <a:t>4</a:t>
            </a:r>
            <a:r>
              <a:rPr lang="en-US" sz="2400" dirty="0"/>
              <a:t>) to the </a:t>
            </a:r>
            <a:r>
              <a:rPr lang="en-US" sz="2400" dirty="0" smtClean="0"/>
              <a:t>inlet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dirty="0"/>
              <a:t>the right arrow to enter Set </a:t>
            </a:r>
            <a:r>
              <a:rPr lang="en-US" sz="2400" dirty="0" smtClean="0"/>
              <a:t>Zero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 reminder for using KMnO4 appears: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Runs automated </a:t>
            </a:r>
            <a:r>
              <a:rPr lang="en-US" sz="2400" dirty="0"/>
              <a:t>process </a:t>
            </a:r>
            <a:r>
              <a:rPr lang="en-US" sz="2400" dirty="0" smtClean="0"/>
              <a:t>to set </a:t>
            </a:r>
            <a:r>
              <a:rPr lang="en-US" sz="2400" dirty="0"/>
              <a:t>a new baseline for future </a:t>
            </a:r>
            <a:r>
              <a:rPr lang="en-US" sz="2400" dirty="0" smtClean="0"/>
              <a:t>measurements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9114"/>
          <a:stretch/>
        </p:blipFill>
        <p:spPr bwMode="auto">
          <a:xfrm rot="5400000">
            <a:off x="7537506" y="1244992"/>
            <a:ext cx="5141495" cy="3870712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79846" y="4380865"/>
            <a:ext cx="1495425" cy="1028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Zero C2H4 Sensor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KMnO4 filter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C2H4 offset…..1349.1</a:t>
            </a:r>
          </a:p>
        </p:txBody>
      </p:sp>
    </p:spTree>
    <p:extLst>
      <p:ext uri="{BB962C8B-B14F-4D97-AF65-F5344CB8AC3E}">
        <p14:creationId xmlns:p14="http://schemas.microsoft.com/office/powerpoint/2010/main" val="1132769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Setup&gt;Date and Time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1544752"/>
            <a:ext cx="6281186" cy="4130334"/>
          </a:xfrm>
        </p:spPr>
        <p:txBody>
          <a:bodyPr/>
          <a:lstStyle/>
          <a:p>
            <a:r>
              <a:rPr lang="en-US" sz="2400" dirty="0" smtClean="0"/>
              <a:t>Right </a:t>
            </a:r>
            <a:r>
              <a:rPr lang="en-US" sz="2400" dirty="0"/>
              <a:t>and Left arrows to move between Month/Day/Year and Hour/Minute/Second </a:t>
            </a:r>
            <a:endParaRPr lang="en-US" sz="2400" dirty="0" smtClean="0"/>
          </a:p>
          <a:p>
            <a:r>
              <a:rPr lang="en-US" sz="2400" dirty="0" smtClean="0"/>
              <a:t>Up </a:t>
            </a:r>
            <a:r>
              <a:rPr lang="en-US" sz="2400" dirty="0"/>
              <a:t>and Down arrows to change the </a:t>
            </a:r>
            <a:r>
              <a:rPr lang="en-US" sz="2400" dirty="0" smtClean="0"/>
              <a:t>values</a:t>
            </a:r>
          </a:p>
          <a:p>
            <a:r>
              <a:rPr lang="en-US" sz="2400" dirty="0" smtClean="0"/>
              <a:t>Left </a:t>
            </a:r>
            <a:r>
              <a:rPr lang="en-US" sz="2400" dirty="0"/>
              <a:t>arrow </a:t>
            </a:r>
            <a:r>
              <a:rPr lang="en-US" sz="2400" dirty="0" smtClean="0"/>
              <a:t>to exit </a:t>
            </a:r>
            <a:r>
              <a:rPr lang="en-US" sz="2400" dirty="0"/>
              <a:t>to the Setup </a:t>
            </a:r>
            <a:r>
              <a:rPr lang="en-US" sz="2400" dirty="0" smtClean="0"/>
              <a:t>menu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C:\Users\Andrea\Pictures\Images for 950 manual\photo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20" y="1006533"/>
            <a:ext cx="5240564" cy="4286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092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Setup&gt;RH Conversion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correct for temperature sensor being inside F-950 housing</a:t>
            </a:r>
          </a:p>
          <a:p>
            <a:r>
              <a:rPr lang="en-US" dirty="0" smtClean="0"/>
              <a:t>Temp is usually several degrees above  ambient</a:t>
            </a:r>
          </a:p>
          <a:p>
            <a:r>
              <a:rPr lang="en-US" dirty="0" smtClean="0"/>
              <a:t>Enter the correct temperature (measured from an external temp sensor)</a:t>
            </a:r>
          </a:p>
          <a:p>
            <a:r>
              <a:rPr lang="en-US" dirty="0" smtClean="0"/>
              <a:t>F-950 will use this temp for RH %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121316" y="4023142"/>
            <a:ext cx="3146007" cy="22887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 Conversion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Sample T(C)       25.0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Sample T                 Yes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(for measurements)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RH (%)             43.6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RH (%)              47.3</a:t>
            </a:r>
          </a:p>
        </p:txBody>
      </p:sp>
    </p:spTree>
    <p:extLst>
      <p:ext uri="{BB962C8B-B14F-4D97-AF65-F5344CB8AC3E}">
        <p14:creationId xmlns:p14="http://schemas.microsoft.com/office/powerpoint/2010/main" val="248316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Setup&gt;GPS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Accurate to within 10 meters</a:t>
            </a:r>
          </a:p>
          <a:p>
            <a:r>
              <a:rPr lang="en-US" dirty="0" smtClean="0"/>
              <a:t>Works outdoors or near window</a:t>
            </a:r>
          </a:p>
          <a:p>
            <a:r>
              <a:rPr lang="en-US" dirty="0" smtClean="0"/>
              <a:t>Data saved to .csv file </a:t>
            </a:r>
          </a:p>
          <a:p>
            <a:r>
              <a:rPr lang="en-US" dirty="0" smtClean="0"/>
              <a:t>Enable it here to see GPS data in file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724275" y="654844"/>
            <a:ext cx="3546056" cy="20041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Setup GPS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GPS		Yes/No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Acquiring GPS data…..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Longitude                             122.558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Latitude                                    45.59</a:t>
            </a:r>
          </a:p>
        </p:txBody>
      </p:sp>
    </p:spTree>
    <p:extLst>
      <p:ext uri="{BB962C8B-B14F-4D97-AF65-F5344CB8AC3E}">
        <p14:creationId xmlns:p14="http://schemas.microsoft.com/office/powerpoint/2010/main" val="1632007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92" y="95613"/>
            <a:ext cx="8596668" cy="1320800"/>
          </a:xfrm>
        </p:spPr>
        <p:txBody>
          <a:bodyPr/>
          <a:lstStyle/>
          <a:p>
            <a:r>
              <a:rPr lang="en-US" b="1" dirty="0" smtClean="0"/>
              <a:t>File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92" y="1118235"/>
            <a:ext cx="4387094" cy="5547260"/>
          </a:xfrm>
        </p:spPr>
        <p:txBody>
          <a:bodyPr>
            <a:noAutofit/>
          </a:bodyPr>
          <a:lstStyle/>
          <a:p>
            <a:r>
              <a:rPr lang="en-US" sz="2400" dirty="0" smtClean="0"/>
              <a:t>Select</a:t>
            </a:r>
          </a:p>
          <a:p>
            <a:pPr lvl="1"/>
            <a:r>
              <a:rPr lang="en-US" sz="2000" dirty="0" smtClean="0"/>
              <a:t>A list </a:t>
            </a:r>
            <a:r>
              <a:rPr lang="en-US" sz="2000" dirty="0"/>
              <a:t>of .csv files </a:t>
            </a:r>
            <a:r>
              <a:rPr lang="en-US" sz="2000" dirty="0" smtClean="0"/>
              <a:t>on </a:t>
            </a:r>
            <a:r>
              <a:rPr lang="en-US" sz="2000" dirty="0"/>
              <a:t>the F-950 SD </a:t>
            </a:r>
            <a:r>
              <a:rPr lang="en-US" sz="2000" dirty="0" smtClean="0"/>
              <a:t>card</a:t>
            </a:r>
          </a:p>
          <a:p>
            <a:pPr lvl="1"/>
            <a:r>
              <a:rPr lang="en-US" sz="2000" dirty="0" smtClean="0"/>
              <a:t>If </a:t>
            </a:r>
            <a:r>
              <a:rPr lang="en-US" sz="2000" dirty="0"/>
              <a:t>the unit is powered on and no file is selected, the data will be default saved to the file </a:t>
            </a:r>
            <a:r>
              <a:rPr lang="en-US" sz="2000" b="1" dirty="0"/>
              <a:t>“data.csv</a:t>
            </a:r>
            <a:r>
              <a:rPr lang="en-US" sz="2000" b="1" dirty="0" smtClean="0"/>
              <a:t>”</a:t>
            </a:r>
          </a:p>
          <a:p>
            <a:r>
              <a:rPr lang="en-US" sz="2400" dirty="0" smtClean="0"/>
              <a:t>Create</a:t>
            </a:r>
            <a:endParaRPr lang="en-US" sz="2400" dirty="0" smtClean="0"/>
          </a:p>
          <a:p>
            <a:pPr lvl="1"/>
            <a:r>
              <a:rPr lang="en-US" sz="2000" dirty="0" smtClean="0"/>
              <a:t>Press </a:t>
            </a:r>
            <a:r>
              <a:rPr lang="en-US" sz="2000" dirty="0"/>
              <a:t>the Right arrow </a:t>
            </a:r>
            <a:r>
              <a:rPr lang="en-US" sz="2000" dirty="0" smtClean="0"/>
              <a:t>to create </a:t>
            </a:r>
            <a:r>
              <a:rPr lang="en-US" sz="2000" dirty="0"/>
              <a:t>a new file </a:t>
            </a:r>
            <a:endParaRPr lang="en-US" sz="2000" dirty="0" smtClean="0"/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aming scheme:  XX_XX_XX_X </a:t>
            </a:r>
            <a:r>
              <a:rPr lang="en-US" sz="2000" dirty="0"/>
              <a:t>or </a:t>
            </a:r>
            <a:r>
              <a:rPr lang="en-US" sz="2000" dirty="0" err="1" smtClean="0"/>
              <a:t>Year_Month_Date_Ordinal</a:t>
            </a:r>
            <a:endParaRPr lang="en-US" sz="2000" dirty="0" smtClean="0"/>
          </a:p>
          <a:p>
            <a:r>
              <a:rPr lang="en-US" sz="2400" dirty="0" smtClean="0"/>
              <a:t>Delete</a:t>
            </a:r>
          </a:p>
          <a:p>
            <a:r>
              <a:rPr lang="en-US" sz="2400" dirty="0" smtClean="0"/>
              <a:t>Review</a:t>
            </a:r>
            <a:endParaRPr lang="en-US" sz="2400" dirty="0"/>
          </a:p>
        </p:txBody>
      </p:sp>
      <p:pic>
        <p:nvPicPr>
          <p:cNvPr id="5" name="Picture 4" descr="C:\Users\Andrea\Pictures\Images for 950 manual\more photos\photo 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05" y="1416413"/>
            <a:ext cx="4117521" cy="3011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78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78580"/>
              </p:ext>
            </p:extLst>
          </p:nvPr>
        </p:nvGraphicFramePr>
        <p:xfrm>
          <a:off x="974558" y="409074"/>
          <a:ext cx="9504947" cy="5503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7126"/>
                <a:gridCol w="6027821"/>
              </a:tblGrid>
              <a:tr h="62439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dirty="0">
                          <a:effectLst/>
                        </a:rPr>
                        <a:t>F-950 Specifications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97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u="non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u="non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Air Sampling Rate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 smtClean="0">
                          <a:effectLst/>
                        </a:rPr>
                        <a:t>60-500 ml/min (default:</a:t>
                      </a:r>
                      <a:r>
                        <a:rPr lang="en-US" sz="2000" u="none" baseline="0" dirty="0" smtClean="0">
                          <a:effectLst/>
                        </a:rPr>
                        <a:t> 67 ml/min)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Measuring Rate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Open loop at 1 second intervals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Data Storage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Removable 4 GB SD card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Display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Sunlight visible transflective LCD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7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Operating environment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0°C - 45°C (0-90% humidity non-condensing)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Battery Capacity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7 hours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Dimensions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7.1 x 4.75 x 1.75 inches (18 X 12 x 4.5 cm)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Weight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 smtClean="0">
                          <a:effectLst/>
                        </a:rPr>
                        <a:t>2.43 kg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Enclosure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Powder coated aluminum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97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Warm-up time</a:t>
                      </a:r>
                      <a:endParaRPr lang="en-US" sz="1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&lt; 3 minutes</a:t>
                      </a:r>
                      <a:endParaRPr lang="en-US" sz="1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72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0400" y="477253"/>
            <a:ext cx="8596313" cy="1320800"/>
          </a:xfrm>
        </p:spPr>
        <p:txBody>
          <a:bodyPr/>
          <a:lstStyle/>
          <a:p>
            <a:r>
              <a:rPr lang="en-US" b="1" dirty="0" smtClean="0"/>
              <a:t>Example Data </a:t>
            </a:r>
            <a:br>
              <a:rPr lang="en-US" b="1" dirty="0" smtClean="0"/>
            </a:br>
            <a:r>
              <a:rPr lang="en-US" b="1" dirty="0" smtClean="0"/>
              <a:t>Spreadsheet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" b="41839"/>
          <a:stretch/>
        </p:blipFill>
        <p:spPr>
          <a:xfrm>
            <a:off x="300790" y="2658979"/>
            <a:ext cx="4379494" cy="192132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64" y="8648"/>
            <a:ext cx="7298830" cy="684935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131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F-950 Controller Software for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756611"/>
            <a:ext cx="9693887" cy="5101389"/>
          </a:xfrm>
        </p:spPr>
        <p:txBody>
          <a:bodyPr>
            <a:normAutofit/>
          </a:bodyPr>
          <a:lstStyle/>
          <a:p>
            <a:r>
              <a:rPr lang="en-US" dirty="0"/>
              <a:t>Perform calibrations with software for C2H4, CO2 and O2</a:t>
            </a:r>
          </a:p>
          <a:p>
            <a:r>
              <a:rPr lang="en-US" dirty="0" smtClean="0"/>
              <a:t>Requires standard gas: </a:t>
            </a:r>
          </a:p>
          <a:p>
            <a:pPr lvl="1"/>
            <a:r>
              <a:rPr lang="en-US" dirty="0"/>
              <a:t>Ethylene calibration gas (20 ppm recommended)</a:t>
            </a:r>
          </a:p>
          <a:p>
            <a:pPr lvl="1"/>
            <a:r>
              <a:rPr lang="en-US" dirty="0"/>
              <a:t>Ethylene verification gas (10 ppm recommended)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calibration gas (16% recommended)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verification gas (5% recommended)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 </a:t>
            </a:r>
            <a:r>
              <a:rPr lang="en-US" dirty="0"/>
              <a:t>calibration gas (21% recommended)</a:t>
            </a:r>
          </a:p>
          <a:p>
            <a:pPr lvl="1"/>
            <a:r>
              <a:rPr lang="en-US" dirty="0"/>
              <a:t>100% Nitrogen (N</a:t>
            </a:r>
            <a:r>
              <a:rPr lang="en-US" baseline="-25000" dirty="0"/>
              <a:t>2</a:t>
            </a:r>
            <a:r>
              <a:rPr lang="en-US" dirty="0"/>
              <a:t>) </a:t>
            </a:r>
            <a:r>
              <a:rPr lang="en-US" dirty="0" smtClean="0"/>
              <a:t>gas for zeroing sensors (</a:t>
            </a:r>
            <a:r>
              <a:rPr lang="en-US" b="1" dirty="0" smtClean="0">
                <a:solidFill>
                  <a:srgbClr val="FF0000"/>
                </a:solidFill>
              </a:rPr>
              <a:t>MUST </a:t>
            </a:r>
            <a:r>
              <a:rPr lang="en-US" dirty="0" smtClean="0"/>
              <a:t>be done prior to span calibration)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Sensor Span Calibration Schedule and Lifetime:</a:t>
            </a:r>
          </a:p>
          <a:p>
            <a:r>
              <a:rPr lang="en-US" dirty="0" smtClean="0"/>
              <a:t>C2H4: 6 months calibration, 1 year lifetime</a:t>
            </a:r>
          </a:p>
          <a:p>
            <a:r>
              <a:rPr lang="en-US" dirty="0" smtClean="0"/>
              <a:t>O2: 6 months calibration, 1 year lifetime</a:t>
            </a:r>
          </a:p>
          <a:p>
            <a:r>
              <a:rPr lang="en-US" dirty="0"/>
              <a:t>C</a:t>
            </a:r>
            <a:r>
              <a:rPr lang="en-US" dirty="0" smtClean="0"/>
              <a:t>O2</a:t>
            </a:r>
            <a:r>
              <a:rPr lang="en-US" dirty="0"/>
              <a:t>: 1 year calibration, 5 year lifetime</a:t>
            </a:r>
          </a:p>
        </p:txBody>
      </p:sp>
    </p:spTree>
    <p:extLst>
      <p:ext uri="{BB962C8B-B14F-4D97-AF65-F5344CB8AC3E}">
        <p14:creationId xmlns:p14="http://schemas.microsoft.com/office/powerpoint/2010/main" val="708651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88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269" y="133958"/>
            <a:ext cx="6347713" cy="1320800"/>
          </a:xfrm>
        </p:spPr>
        <p:txBody>
          <a:bodyPr/>
          <a:lstStyle/>
          <a:p>
            <a:r>
              <a:rPr lang="en-US" dirty="0" smtClean="0"/>
              <a:t>F-950 Controller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268" y="830454"/>
            <a:ext cx="8574533" cy="1531747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felixinstruments.com/support/f-950-support/software</a:t>
            </a:r>
            <a:endParaRPr lang="en-US" dirty="0"/>
          </a:p>
          <a:p>
            <a:pPr lvl="1"/>
            <a:r>
              <a:rPr lang="en-US" dirty="0" smtClean="0"/>
              <a:t>F-950 </a:t>
            </a:r>
            <a:r>
              <a:rPr lang="en-US" dirty="0"/>
              <a:t>Package Setup has firmware update program and controller </a:t>
            </a:r>
            <a:r>
              <a:rPr lang="en-US" dirty="0" smtClean="0"/>
              <a:t>software</a:t>
            </a:r>
            <a:endParaRPr lang="en-US" dirty="0" smtClean="0">
              <a:hlinkClick r:id="rId3"/>
            </a:endParaRPr>
          </a:p>
          <a:p>
            <a:pPr lvl="1"/>
            <a:r>
              <a:rPr lang="en-US" dirty="0" smtClean="0"/>
              <a:t>Connect device to PC with USB cable and power on F-950</a:t>
            </a:r>
          </a:p>
          <a:p>
            <a:pPr lvl="1"/>
            <a:r>
              <a:rPr lang="en-US" dirty="0" smtClean="0"/>
              <a:t>Open F-950 Controller Software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7" t="27642" r="13462" b="6947"/>
          <a:stretch/>
        </p:blipFill>
        <p:spPr bwMode="auto">
          <a:xfrm>
            <a:off x="2209801" y="2362200"/>
            <a:ext cx="7467599" cy="4475748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2286000" y="2529305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9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685" y="152400"/>
            <a:ext cx="7162801" cy="129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Begin a measurement in Continuous mode on the F-950 hardware </a:t>
            </a:r>
            <a:endParaRPr lang="en-US" dirty="0"/>
          </a:p>
          <a:p>
            <a:r>
              <a:rPr lang="en-US" dirty="0" smtClean="0"/>
              <a:t>Click on the </a:t>
            </a:r>
            <a:r>
              <a:rPr lang="en-US" b="1" dirty="0" smtClean="0"/>
              <a:t>Serial Number </a:t>
            </a:r>
            <a:r>
              <a:rPr lang="en-US" dirty="0" smtClean="0"/>
              <a:t>of in upper left to see Monitor data. Slight lag time to see data appear in Monitor tab of software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9" t="21608" r="6731" b="15075"/>
          <a:stretch/>
        </p:blipFill>
        <p:spPr bwMode="auto">
          <a:xfrm>
            <a:off x="1784684" y="1524000"/>
            <a:ext cx="8534400" cy="5257800"/>
          </a:xfrm>
          <a:prstGeom prst="rect">
            <a:avLst/>
          </a:prstGeom>
          <a:ln w="38100">
            <a:solidFill>
              <a:srgbClr val="4F81B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1784684" y="1524001"/>
            <a:ext cx="1034716" cy="60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72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599" y="152401"/>
            <a:ext cx="6347714" cy="5888963"/>
          </a:xfrm>
        </p:spPr>
        <p:txBody>
          <a:bodyPr/>
          <a:lstStyle/>
          <a:p>
            <a:r>
              <a:rPr lang="en-US" dirty="0" smtClean="0"/>
              <a:t>Calibration tab, select tab for F-950.  </a:t>
            </a:r>
          </a:p>
          <a:p>
            <a:r>
              <a:rPr lang="en-US" dirty="0" smtClean="0"/>
              <a:t>Enter correct concentration for standard.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990600"/>
            <a:ext cx="7848600" cy="5867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Oval 4"/>
          <p:cNvSpPr/>
          <p:nvPr/>
        </p:nvSpPr>
        <p:spPr>
          <a:xfrm>
            <a:off x="2438400" y="2895601"/>
            <a:ext cx="774700" cy="60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91201" y="5257801"/>
            <a:ext cx="1914525" cy="60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457201"/>
            <a:ext cx="7315200" cy="3880773"/>
          </a:xfrm>
        </p:spPr>
        <p:txBody>
          <a:bodyPr/>
          <a:lstStyle/>
          <a:p>
            <a:r>
              <a:rPr lang="en-US" dirty="0"/>
              <a:t>Connect the </a:t>
            </a:r>
            <a:r>
              <a:rPr lang="en-US" dirty="0" smtClean="0"/>
              <a:t>ethylene </a:t>
            </a:r>
            <a:r>
              <a:rPr lang="en-US" dirty="0"/>
              <a:t>standard gas to the </a:t>
            </a:r>
            <a:r>
              <a:rPr lang="en-US" dirty="0" smtClean="0"/>
              <a:t>F-950 intake</a:t>
            </a:r>
          </a:p>
          <a:p>
            <a:r>
              <a:rPr lang="en-US" dirty="0" smtClean="0"/>
              <a:t>Recommend using on demand flow regulator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14124" r="54397" b="4308"/>
          <a:stretch/>
        </p:blipFill>
        <p:spPr bwMode="auto">
          <a:xfrm>
            <a:off x="8710863" y="1326068"/>
            <a:ext cx="1792705" cy="4002505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3484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05000" y="304801"/>
            <a:ext cx="6347714" cy="3880773"/>
          </a:xfrm>
        </p:spPr>
        <p:txBody>
          <a:bodyPr/>
          <a:lstStyle/>
          <a:p>
            <a:r>
              <a:rPr lang="en-US" b="1" dirty="0"/>
              <a:t>Wait at least 7 minutes once the signal has stabilized</a:t>
            </a:r>
            <a:r>
              <a:rPr lang="en-US" dirty="0"/>
              <a:t> </a:t>
            </a:r>
            <a:r>
              <a:rPr lang="en-US" dirty="0" smtClean="0"/>
              <a:t>before </a:t>
            </a:r>
            <a:r>
              <a:rPr lang="en-US" dirty="0"/>
              <a:t>setting the span calibration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6" t="21552" r="14472" b="14217"/>
          <a:stretch/>
        </p:blipFill>
        <p:spPr bwMode="auto">
          <a:xfrm>
            <a:off x="2514600" y="1432347"/>
            <a:ext cx="6934200" cy="4953000"/>
          </a:xfrm>
          <a:prstGeom prst="rect">
            <a:avLst/>
          </a:prstGeom>
          <a:ln w="38100" cap="flat" cmpd="sng" algn="ctr">
            <a:solidFill>
              <a:srgbClr val="4F81BD">
                <a:shade val="5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5915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348" y="186862"/>
            <a:ext cx="6347714" cy="5584163"/>
          </a:xfrm>
        </p:spPr>
        <p:txBody>
          <a:bodyPr/>
          <a:lstStyle/>
          <a:p>
            <a:r>
              <a:rPr lang="en-US" dirty="0"/>
              <a:t>To set the span calibration, verify the correct concentration is entered in ppb in the </a:t>
            </a:r>
            <a:r>
              <a:rPr lang="en-US" dirty="0" smtClean="0"/>
              <a:t>F-950 </a:t>
            </a:r>
            <a:r>
              <a:rPr lang="en-US" dirty="0"/>
              <a:t>Controller software and click the “set span” button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8000999" cy="5334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Oval 4"/>
          <p:cNvSpPr/>
          <p:nvPr/>
        </p:nvSpPr>
        <p:spPr>
          <a:xfrm>
            <a:off x="7315200" y="5771024"/>
            <a:ext cx="804862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04801"/>
            <a:ext cx="6934200" cy="3880773"/>
          </a:xfrm>
        </p:spPr>
        <p:txBody>
          <a:bodyPr/>
          <a:lstStyle/>
          <a:p>
            <a:r>
              <a:rPr lang="en-US" dirty="0"/>
              <a:t>Once the set span button is pressed, the span concentration (ex: 1.555 ppm) should appear on the </a:t>
            </a:r>
            <a:r>
              <a:rPr lang="en-US" dirty="0" smtClean="0"/>
              <a:t>F-950 </a:t>
            </a:r>
            <a:r>
              <a:rPr lang="en-US" dirty="0"/>
              <a:t>display </a:t>
            </a:r>
            <a:r>
              <a:rPr lang="en-US" dirty="0" smtClean="0"/>
              <a:t>and in </a:t>
            </a:r>
            <a:r>
              <a:rPr lang="en-US" dirty="0"/>
              <a:t>the </a:t>
            </a:r>
            <a:r>
              <a:rPr lang="en-US" dirty="0" smtClean="0"/>
              <a:t>F-950 </a:t>
            </a:r>
            <a:r>
              <a:rPr lang="en-US" dirty="0"/>
              <a:t>Controller </a:t>
            </a:r>
            <a:r>
              <a:rPr lang="en-US" dirty="0" smtClean="0"/>
              <a:t>software.</a:t>
            </a:r>
          </a:p>
          <a:p>
            <a:r>
              <a:rPr lang="en-US" dirty="0"/>
              <a:t>Disconnect the calibration gas and watch the data trend toward ambient ethylene levels.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94" y="2213231"/>
            <a:ext cx="6020981" cy="40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2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799594"/>
              </p:ext>
            </p:extLst>
          </p:nvPr>
        </p:nvGraphicFramePr>
        <p:xfrm>
          <a:off x="938463" y="0"/>
          <a:ext cx="7477950" cy="6777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1863"/>
                <a:gridCol w="4926087"/>
              </a:tblGrid>
              <a:tr h="50336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none" dirty="0" smtClean="0">
                          <a:effectLst/>
                        </a:rPr>
                        <a:t>F-950 Sensors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Ethylene Sensor 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 smtClean="0">
                          <a:effectLst/>
                        </a:rPr>
                        <a:t>electrochemical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Nominal Range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 smtClean="0">
                          <a:effectLst/>
                        </a:rPr>
                        <a:t>0 </a:t>
                      </a:r>
                      <a:r>
                        <a:rPr lang="en-US" sz="1800" u="none" dirty="0">
                          <a:effectLst/>
                        </a:rPr>
                        <a:t>– 200 ppm 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89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Lower Detection Limit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0.5 ppm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Resolution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&lt; 0.1 ppm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1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u="none" dirty="0" smtClean="0">
                          <a:effectLst/>
                        </a:rPr>
                        <a:t>Accuracy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±5% Continuous mode 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±10% Fixed Volume mode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6889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Carbon Dioxide Sensor 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Infrared Sensor, </a:t>
                      </a:r>
                      <a:r>
                        <a:rPr lang="en-US" sz="1800" u="none" dirty="0" err="1">
                          <a:effectLst/>
                        </a:rPr>
                        <a:t>Pyroelectric</a:t>
                      </a:r>
                      <a:r>
                        <a:rPr lang="en-US" sz="1800" u="none" dirty="0">
                          <a:effectLst/>
                        </a:rPr>
                        <a:t> detector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Nominal Range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0 – 20% (200,000 ppm) 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Full scale resolution  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0.01% (100 ppm)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14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Accuracy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±5% Continuous mode 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±10% Fixed Volume mode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 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 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Oxygen Sensor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Electrochemical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Nominal Range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0-100%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10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Resolution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</a:rPr>
                        <a:t>0.1%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114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>
                          <a:effectLst/>
                        </a:rPr>
                        <a:t>Accuracy</a:t>
                      </a:r>
                      <a:endParaRPr lang="en-US" sz="16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±5% Continuous mode 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±10% Fixed Volume mode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050" name="Picture 2" descr="http://education-portal.com/cimages/multimages/16/Ethylene-2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03" y="532572"/>
            <a:ext cx="1926223" cy="18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cientificamerican.com/sciam/cache/file/9B1E1977-3A5E-4A78-8E0CF9BB7B9B89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210" y="2820486"/>
            <a:ext cx="1926223" cy="19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quickpure.com/images/o2-o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23357" r="48503" b="1296"/>
          <a:stretch/>
        </p:blipFill>
        <p:spPr bwMode="auto">
          <a:xfrm>
            <a:off x="9542210" y="5029200"/>
            <a:ext cx="1949116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3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599" y="1600201"/>
            <a:ext cx="6347714" cy="4441163"/>
          </a:xfrm>
        </p:spPr>
        <p:txBody>
          <a:bodyPr/>
          <a:lstStyle/>
          <a:p>
            <a:r>
              <a:rPr lang="en-US" dirty="0" smtClean="0"/>
              <a:t>Online support: Skype</a:t>
            </a:r>
            <a:r>
              <a:rPr lang="en-US" dirty="0"/>
              <a:t>, GoToMeeting 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support@felixinstruments.com</a:t>
            </a:r>
            <a:endParaRPr lang="en-US" dirty="0" smtClean="0"/>
          </a:p>
          <a:p>
            <a:r>
              <a:rPr lang="en-US" dirty="0" smtClean="0"/>
              <a:t>Phone (360)833-8835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0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60" y="365125"/>
            <a:ext cx="10515600" cy="1325563"/>
          </a:xfrm>
        </p:spPr>
        <p:txBody>
          <a:bodyPr/>
          <a:lstStyle/>
          <a:p>
            <a:r>
              <a:rPr lang="en-US" b="1" dirty="0" smtClean="0"/>
              <a:t>F-950 Uses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60" y="1690688"/>
            <a:ext cx="6386578" cy="2963832"/>
          </a:xfrm>
          <a:noFill/>
        </p:spPr>
        <p:txBody>
          <a:bodyPr>
            <a:normAutofit lnSpcReduction="10000"/>
          </a:bodyPr>
          <a:lstStyle/>
          <a:p>
            <a:pPr lvl="0"/>
            <a:r>
              <a:rPr lang="en-US" sz="2400" dirty="0"/>
              <a:t>Inspect storage and packing environments </a:t>
            </a:r>
          </a:p>
          <a:p>
            <a:pPr lvl="0"/>
            <a:r>
              <a:rPr lang="en-US" sz="2400" dirty="0"/>
              <a:t>Verify ethylene mitigation efficacy </a:t>
            </a:r>
          </a:p>
          <a:p>
            <a:pPr lvl="0"/>
            <a:r>
              <a:rPr lang="en-US" sz="2400" dirty="0"/>
              <a:t>Optimize ripening storage atmosphere conditions </a:t>
            </a:r>
          </a:p>
          <a:p>
            <a:pPr lvl="0"/>
            <a:r>
              <a:rPr lang="en-US" sz="2400" dirty="0"/>
              <a:t>Quality assure MAP for ethylene-sensitive </a:t>
            </a:r>
            <a:r>
              <a:rPr lang="en-US" sz="2400" dirty="0" smtClean="0"/>
              <a:t>products</a:t>
            </a:r>
          </a:p>
          <a:p>
            <a:pPr lvl="1"/>
            <a:r>
              <a:rPr lang="en-US" sz="2000" dirty="0" smtClean="0"/>
              <a:t>MAP = modified air packaging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http://www.packaging-equipment-sales.com/images/Food%20Products%20Packaged%20with%20Modified%20Atmosph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3" b="1463"/>
          <a:stretch/>
        </p:blipFill>
        <p:spPr bwMode="auto">
          <a:xfrm>
            <a:off x="7399422" y="3625175"/>
            <a:ext cx="4475748" cy="298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ountrypak.com/wp-content/uploads/2010/08/Packin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4339" r="2732" b="3958"/>
          <a:stretch/>
        </p:blipFill>
        <p:spPr bwMode="auto">
          <a:xfrm>
            <a:off x="7507708" y="89611"/>
            <a:ext cx="4367462" cy="35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8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the F-950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9407"/>
            <a:ext cx="10633091" cy="473258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Operating Modes </a:t>
            </a:r>
            <a:endParaRPr lang="en-US" sz="2400" dirty="0"/>
          </a:p>
          <a:p>
            <a:r>
              <a:rPr lang="en-US" sz="2400" dirty="0"/>
              <a:t>Interfering Gases and </a:t>
            </a:r>
            <a:r>
              <a:rPr lang="en-US" sz="2400" dirty="0" smtClean="0"/>
              <a:t>PolarCept</a:t>
            </a:r>
            <a:endParaRPr lang="en-US" sz="2400" dirty="0"/>
          </a:p>
          <a:p>
            <a:r>
              <a:rPr lang="en-US" sz="2400" dirty="0" smtClean="0"/>
              <a:t>Auto-escape</a:t>
            </a:r>
            <a:endParaRPr lang="en-US" sz="2400" dirty="0"/>
          </a:p>
          <a:p>
            <a:r>
              <a:rPr lang="en-US" sz="2400" dirty="0" smtClean="0"/>
              <a:t>Navigate </a:t>
            </a:r>
            <a:r>
              <a:rPr lang="en-US" sz="2400" dirty="0"/>
              <a:t>menus </a:t>
            </a:r>
            <a:endParaRPr lang="en-US" sz="2400" dirty="0" smtClean="0"/>
          </a:p>
          <a:p>
            <a:r>
              <a:rPr lang="en-US" sz="2400" b="1" dirty="0" smtClean="0"/>
              <a:t>Weekly Calibration</a:t>
            </a:r>
          </a:p>
          <a:p>
            <a:r>
              <a:rPr lang="en-US" sz="2400" dirty="0" smtClean="0"/>
              <a:t>Data</a:t>
            </a:r>
          </a:p>
          <a:p>
            <a:endParaRPr lang="en-US" dirty="0" smtClean="0"/>
          </a:p>
          <a:p>
            <a:r>
              <a:rPr lang="en-US" sz="2800" b="1" dirty="0">
                <a:solidFill>
                  <a:srgbClr val="FF0000"/>
                </a:solidFill>
              </a:rPr>
              <a:t>WARNING:</a:t>
            </a:r>
            <a:r>
              <a:rPr lang="en-US" sz="2800" dirty="0">
                <a:solidFill>
                  <a:srgbClr val="FF0000"/>
                </a:solidFill>
              </a:rPr>
              <a:t> Do not store the F-950 without batteries!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Batteries </a:t>
            </a:r>
            <a:r>
              <a:rPr lang="en-US" sz="2800" dirty="0">
                <a:solidFill>
                  <a:schemeClr val="tx1"/>
                </a:solidFill>
              </a:rPr>
              <a:t>must be present in the instrument to maintain the accuracy of the sensors, even when the unit is powered </a:t>
            </a:r>
            <a:r>
              <a:rPr lang="en-US" sz="2800" dirty="0" smtClean="0">
                <a:solidFill>
                  <a:schemeClr val="tx1"/>
                </a:solidFill>
              </a:rPr>
              <a:t>off. 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If batteries are not present, replace with charged batteries and allow to stabilize for </a:t>
            </a:r>
            <a:r>
              <a:rPr lang="en-US" sz="2800" b="1" dirty="0" smtClean="0">
                <a:solidFill>
                  <a:schemeClr val="tx1"/>
                </a:solidFill>
              </a:rPr>
              <a:t>48 hours </a:t>
            </a:r>
            <a:r>
              <a:rPr lang="en-US" sz="2800" dirty="0" smtClean="0">
                <a:solidFill>
                  <a:schemeClr val="tx1"/>
                </a:solidFill>
              </a:rPr>
              <a:t>before use. 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3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Loading the Batteries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9011" cy="4551112"/>
          </a:xfrm>
        </p:spPr>
        <p:txBody>
          <a:bodyPr/>
          <a:lstStyle/>
          <a:p>
            <a:r>
              <a:rPr lang="en-US" dirty="0" smtClean="0"/>
              <a:t>Remove bottom rubber cap.</a:t>
            </a:r>
          </a:p>
          <a:p>
            <a:r>
              <a:rPr lang="en-US" dirty="0" smtClean="0"/>
              <a:t>Twist open battery compartment.</a:t>
            </a:r>
          </a:p>
          <a:p>
            <a:r>
              <a:rPr lang="en-US" dirty="0" smtClean="0"/>
              <a:t>Spring loaded!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101" y="1421899"/>
            <a:ext cx="4851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Continuous Mode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671213" cy="308342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Measures </a:t>
            </a:r>
            <a:r>
              <a:rPr lang="en-US" sz="2400" dirty="0"/>
              <a:t>the air </a:t>
            </a:r>
            <a:r>
              <a:rPr lang="en-US" sz="2400" dirty="0" smtClean="0"/>
              <a:t>coming through </a:t>
            </a:r>
            <a:r>
              <a:rPr lang="en-US" sz="2400" dirty="0"/>
              <a:t>the input of the instrument </a:t>
            </a:r>
            <a:endParaRPr lang="en-US" sz="2400" dirty="0" smtClean="0"/>
          </a:p>
          <a:p>
            <a:r>
              <a:rPr lang="en-US" sz="2400" dirty="0" smtClean="0"/>
              <a:t>Flow rate </a:t>
            </a:r>
            <a:r>
              <a:rPr lang="en-US" sz="2400" dirty="0"/>
              <a:t>of </a:t>
            </a:r>
            <a:r>
              <a:rPr lang="en-US" sz="2400" dirty="0" smtClean="0"/>
              <a:t>67 mL/minute (Default)</a:t>
            </a:r>
          </a:p>
          <a:p>
            <a:r>
              <a:rPr lang="en-US" sz="2400" dirty="0" smtClean="0"/>
              <a:t>Default </a:t>
            </a:r>
            <a:r>
              <a:rPr lang="en-US" sz="2400" dirty="0"/>
              <a:t>to </a:t>
            </a:r>
            <a:r>
              <a:rPr lang="en-US" sz="2400" dirty="0" smtClean="0"/>
              <a:t>Loop </a:t>
            </a:r>
            <a:r>
              <a:rPr lang="en-US" sz="2400" dirty="0"/>
              <a:t>“Open” and Pump “</a:t>
            </a:r>
            <a:r>
              <a:rPr lang="en-US" sz="2400" dirty="0" smtClean="0"/>
              <a:t>On”</a:t>
            </a:r>
          </a:p>
          <a:p>
            <a:r>
              <a:rPr lang="en-US" sz="2400" dirty="0"/>
              <a:t>Data saved every second</a:t>
            </a:r>
          </a:p>
          <a:p>
            <a:r>
              <a:rPr lang="en-US" sz="2400" dirty="0" smtClean="0"/>
              <a:t>Can </a:t>
            </a:r>
            <a:r>
              <a:rPr lang="en-US" sz="2400" dirty="0"/>
              <a:t>be used with or </a:t>
            </a:r>
            <a:r>
              <a:rPr lang="en-US" sz="2400" dirty="0" smtClean="0"/>
              <a:t>without:</a:t>
            </a:r>
          </a:p>
          <a:p>
            <a:pPr lvl="1"/>
            <a:r>
              <a:rPr lang="en-US" sz="2200" dirty="0" smtClean="0"/>
              <a:t>Sample port/needle</a:t>
            </a:r>
          </a:p>
          <a:p>
            <a:pPr lvl="1"/>
            <a:r>
              <a:rPr lang="en-US" sz="2200" dirty="0" smtClean="0"/>
              <a:t>PolarCept external filter</a:t>
            </a:r>
          </a:p>
          <a:p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32812" r="17579" b="11979"/>
          <a:stretch/>
        </p:blipFill>
        <p:spPr bwMode="auto">
          <a:xfrm>
            <a:off x="6981917" y="1690688"/>
            <a:ext cx="4980439" cy="3083422"/>
          </a:xfrm>
          <a:prstGeom prst="rect">
            <a:avLst/>
          </a:prstGeom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79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66" y="105774"/>
            <a:ext cx="8596668" cy="1320800"/>
          </a:xfrm>
        </p:spPr>
        <p:txBody>
          <a:bodyPr/>
          <a:lstStyle/>
          <a:p>
            <a:r>
              <a:rPr lang="en-US" b="1" dirty="0" smtClean="0"/>
              <a:t>Fixed Volume Mode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5775"/>
            <a:ext cx="6531429" cy="4952835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Sample small set (fixed) volume of gas (default 15 ml)</a:t>
            </a:r>
          </a:p>
          <a:p>
            <a:r>
              <a:rPr lang="en-US" dirty="0" smtClean="0"/>
              <a:t>Use </a:t>
            </a:r>
            <a:r>
              <a:rPr lang="en-US" b="1" dirty="0" smtClean="0"/>
              <a:t>sampling port</a:t>
            </a:r>
            <a:r>
              <a:rPr lang="en-US" dirty="0" smtClean="0"/>
              <a:t> and needle</a:t>
            </a:r>
          </a:p>
          <a:p>
            <a:endParaRPr lang="en-US" dirty="0"/>
          </a:p>
          <a:p>
            <a:r>
              <a:rPr lang="en-US" b="1" dirty="0"/>
              <a:t>Purging</a:t>
            </a:r>
            <a:r>
              <a:rPr lang="en-US" dirty="0"/>
              <a:t> for 5 </a:t>
            </a:r>
            <a:r>
              <a:rPr lang="en-US" dirty="0" smtClean="0"/>
              <a:t>seconds</a:t>
            </a:r>
          </a:p>
          <a:p>
            <a:pPr lvl="1"/>
            <a:r>
              <a:rPr lang="en-US" dirty="0" smtClean="0"/>
              <a:t>Right arrow to purge for 5 more seconds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Allow sensors to stabilize</a:t>
            </a:r>
          </a:p>
          <a:p>
            <a:r>
              <a:rPr lang="en-US" dirty="0" smtClean="0"/>
              <a:t>Connect to sample and press Start</a:t>
            </a:r>
          </a:p>
          <a:p>
            <a:r>
              <a:rPr lang="en-US" dirty="0" smtClean="0"/>
              <a:t>Pump will run until volume is drawn into F-950</a:t>
            </a:r>
          </a:p>
          <a:p>
            <a:r>
              <a:rPr lang="en-US" dirty="0" smtClean="0"/>
              <a:t>Loop will close while sample is analyzed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7" t="42696" r="32471" b="29294"/>
          <a:stretch/>
        </p:blipFill>
        <p:spPr bwMode="auto">
          <a:xfrm>
            <a:off x="7303168" y="387683"/>
            <a:ext cx="4596264" cy="2533283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2083" r="33750" b="30000"/>
          <a:stretch/>
        </p:blipFill>
        <p:spPr bwMode="auto">
          <a:xfrm>
            <a:off x="7303168" y="3608571"/>
            <a:ext cx="4596264" cy="2720040"/>
          </a:xfrm>
          <a:prstGeom prst="rect">
            <a:avLst/>
          </a:prstGeom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996686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1609</TotalTime>
  <Words>1634</Words>
  <Application>Microsoft Office PowerPoint</Application>
  <PresentationFormat>Widescreen</PresentationFormat>
  <Paragraphs>297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F-950 Three Gas Analyzer</vt:lpstr>
      <vt:lpstr>F-950 Features </vt:lpstr>
      <vt:lpstr>  </vt:lpstr>
      <vt:lpstr>PowerPoint Presentation</vt:lpstr>
      <vt:lpstr>F-950 Uses</vt:lpstr>
      <vt:lpstr>Using the F-950</vt:lpstr>
      <vt:lpstr>Loading the Batteries</vt:lpstr>
      <vt:lpstr>Continuous Mode</vt:lpstr>
      <vt:lpstr>Fixed Volume Mode</vt:lpstr>
      <vt:lpstr>Fixed Volume Results</vt:lpstr>
      <vt:lpstr>Trigger Mode</vt:lpstr>
      <vt:lpstr>Trigger Mode Results</vt:lpstr>
      <vt:lpstr>Sample Probe</vt:lpstr>
      <vt:lpstr>Interfering Gases</vt:lpstr>
      <vt:lpstr>PolarCept</vt:lpstr>
      <vt:lpstr>PolarCept Fill and Empty</vt:lpstr>
      <vt:lpstr>PowerPoint Presentation</vt:lpstr>
      <vt:lpstr>Auto-Escape Feature</vt:lpstr>
      <vt:lpstr>Navigating Menus </vt:lpstr>
      <vt:lpstr>PowerPoint Presentation</vt:lpstr>
      <vt:lpstr>Measure </vt:lpstr>
      <vt:lpstr>Setup </vt:lpstr>
      <vt:lpstr>Setup&gt;Mode</vt:lpstr>
      <vt:lpstr>Setup&gt;Calibration</vt:lpstr>
      <vt:lpstr>Setup&gt;Set Zero</vt:lpstr>
      <vt:lpstr>Setup&gt;Date and Time</vt:lpstr>
      <vt:lpstr>Setup&gt;RH Conversion</vt:lpstr>
      <vt:lpstr>Setup&gt;GPS</vt:lpstr>
      <vt:lpstr>File</vt:lpstr>
      <vt:lpstr>Example Data  Spreadsheet</vt:lpstr>
      <vt:lpstr>F-950 Controller Software for Calibration</vt:lpstr>
      <vt:lpstr>Questions?</vt:lpstr>
      <vt:lpstr>F-950 Controller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F-950 Handheld Ethylene Gas Analyzer</dc:title>
  <dc:creator>Brie Meyer</dc:creator>
  <cp:lastModifiedBy>Brie Meyer</cp:lastModifiedBy>
  <cp:revision>71</cp:revision>
  <dcterms:created xsi:type="dcterms:W3CDTF">2014-10-01T17:54:20Z</dcterms:created>
  <dcterms:modified xsi:type="dcterms:W3CDTF">2016-02-22T17:59:50Z</dcterms:modified>
</cp:coreProperties>
</file>