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28" r:id="rId1"/>
  </p:sldMasterIdLst>
  <p:notesMasterIdLst>
    <p:notesMasterId r:id="rId33"/>
  </p:notesMasterIdLst>
  <p:handoutMasterIdLst>
    <p:handoutMasterId r:id="rId34"/>
  </p:handoutMasterIdLst>
  <p:sldIdLst>
    <p:sldId id="256" r:id="rId2"/>
    <p:sldId id="258" r:id="rId3"/>
    <p:sldId id="260" r:id="rId4"/>
    <p:sldId id="272" r:id="rId5"/>
    <p:sldId id="284" r:id="rId6"/>
    <p:sldId id="285" r:id="rId7"/>
    <p:sldId id="286" r:id="rId8"/>
    <p:sldId id="283" r:id="rId9"/>
    <p:sldId id="262" r:id="rId10"/>
    <p:sldId id="280" r:id="rId11"/>
    <p:sldId id="275" r:id="rId12"/>
    <p:sldId id="261" r:id="rId13"/>
    <p:sldId id="278" r:id="rId14"/>
    <p:sldId id="279" r:id="rId15"/>
    <p:sldId id="288" r:id="rId16"/>
    <p:sldId id="289" r:id="rId17"/>
    <p:sldId id="290" r:id="rId18"/>
    <p:sldId id="273" r:id="rId19"/>
    <p:sldId id="274" r:id="rId20"/>
    <p:sldId id="266" r:id="rId21"/>
    <p:sldId id="281" r:id="rId22"/>
    <p:sldId id="269" r:id="rId23"/>
    <p:sldId id="287" r:id="rId24"/>
    <p:sldId id="271" r:id="rId25"/>
    <p:sldId id="282" r:id="rId26"/>
    <p:sldId id="291" r:id="rId27"/>
    <p:sldId id="277" r:id="rId28"/>
    <p:sldId id="264" r:id="rId29"/>
    <p:sldId id="270" r:id="rId30"/>
    <p:sldId id="265" r:id="rId31"/>
    <p:sldId id="257" r:id="rId3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18" autoAdjust="0"/>
    <p:restoredTop sz="94721" autoAdjust="0"/>
  </p:normalViewPr>
  <p:slideViewPr>
    <p:cSldViewPr snapToGrid="0">
      <p:cViewPr varScale="1">
        <p:scale>
          <a:sx n="91" d="100"/>
          <a:sy n="91" d="100"/>
        </p:scale>
        <p:origin x="2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1"/>
          </a:xfrm>
          <a:prstGeom prst="rect">
            <a:avLst/>
          </a:prstGeom>
        </p:spPr>
        <p:txBody>
          <a:bodyPr vert="horz" lIns="93317" tIns="46659" rIns="93317" bIns="46659" rtlCol="0"/>
          <a:lstStyle>
            <a:lvl1pPr algn="r">
              <a:defRPr sz="1200"/>
            </a:lvl1pPr>
          </a:lstStyle>
          <a:p>
            <a:fld id="{1C165BB1-F7B1-451C-8E37-C8F33036DA30}" type="datetimeFigureOut">
              <a:rPr lang="en-US" smtClean="0"/>
              <a:t>2/25/2016</a:t>
            </a:fld>
            <a:endParaRPr lang="en-US" dirty="0"/>
          </a:p>
        </p:txBody>
      </p:sp>
      <p:sp>
        <p:nvSpPr>
          <p:cNvPr id="4" name="Footer Placeholder 3"/>
          <p:cNvSpPr>
            <a:spLocks noGrp="1"/>
          </p:cNvSpPr>
          <p:nvPr>
            <p:ph type="ftr" sz="quarter" idx="2"/>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0"/>
          </a:xfrm>
          <a:prstGeom prst="rect">
            <a:avLst/>
          </a:prstGeom>
        </p:spPr>
        <p:txBody>
          <a:bodyPr vert="horz" lIns="93317" tIns="46659" rIns="93317" bIns="46659" rtlCol="0" anchor="b"/>
          <a:lstStyle>
            <a:lvl1pPr algn="r">
              <a:defRPr sz="1200"/>
            </a:lvl1pPr>
          </a:lstStyle>
          <a:p>
            <a:fld id="{0DA33C8C-E61A-4651-9938-001391C8AC9A}" type="slidenum">
              <a:rPr lang="en-US" smtClean="0"/>
              <a:t>‹#›</a:t>
            </a:fld>
            <a:endParaRPr lang="en-US" dirty="0"/>
          </a:p>
        </p:txBody>
      </p:sp>
    </p:spTree>
    <p:extLst>
      <p:ext uri="{BB962C8B-B14F-4D97-AF65-F5344CB8AC3E}">
        <p14:creationId xmlns:p14="http://schemas.microsoft.com/office/powerpoint/2010/main" val="4166603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dirty="0"/>
          </a:p>
        </p:txBody>
      </p:sp>
      <p:sp>
        <p:nvSpPr>
          <p:cNvPr id="3" name="Date Placeholder 2"/>
          <p:cNvSpPr>
            <a:spLocks noGrp="1"/>
          </p:cNvSpPr>
          <p:nvPr>
            <p:ph type="dt" idx="1"/>
          </p:nvPr>
        </p:nvSpPr>
        <p:spPr>
          <a:xfrm>
            <a:off x="3977531" y="0"/>
            <a:ext cx="3043979" cy="465773"/>
          </a:xfrm>
          <a:prstGeom prst="rect">
            <a:avLst/>
          </a:prstGeom>
        </p:spPr>
        <p:txBody>
          <a:bodyPr vert="horz" lIns="91577" tIns="45789" rIns="91577" bIns="45789" rtlCol="0"/>
          <a:lstStyle>
            <a:lvl1pPr algn="r">
              <a:defRPr sz="1200"/>
            </a:lvl1pPr>
          </a:lstStyle>
          <a:p>
            <a:fld id="{30A81568-6F0F-4FAA-A77A-4D45049EF4F7}" type="datetimeFigureOut">
              <a:rPr lang="en-US" smtClean="0"/>
              <a:t>2/25/2016</a:t>
            </a:fld>
            <a:endParaRPr lang="en-US" dirty="0"/>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1577" tIns="45789" rIns="91577" bIns="45789" rtlCol="0" anchor="ctr"/>
          <a:lstStyle/>
          <a:p>
            <a:endParaRPr lang="en-US" dirty="0"/>
          </a:p>
        </p:txBody>
      </p:sp>
      <p:sp>
        <p:nvSpPr>
          <p:cNvPr id="5" name="Notes Placeholder 4"/>
          <p:cNvSpPr>
            <a:spLocks noGrp="1"/>
          </p:cNvSpPr>
          <p:nvPr>
            <p:ph type="body" sz="quarter" idx="3"/>
          </p:nvPr>
        </p:nvSpPr>
        <p:spPr>
          <a:xfrm>
            <a:off x="702946" y="4422459"/>
            <a:ext cx="5617208" cy="4188778"/>
          </a:xfrm>
          <a:prstGeom prst="rect">
            <a:avLst/>
          </a:prstGeom>
        </p:spPr>
        <p:txBody>
          <a:bodyPr vert="horz" lIns="91577" tIns="45789" rIns="91577" bIns="457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7531" y="8841738"/>
            <a:ext cx="3043979" cy="465773"/>
          </a:xfrm>
          <a:prstGeom prst="rect">
            <a:avLst/>
          </a:prstGeom>
        </p:spPr>
        <p:txBody>
          <a:bodyPr vert="horz" lIns="91577" tIns="45789" rIns="91577" bIns="45789" rtlCol="0" anchor="b"/>
          <a:lstStyle>
            <a:lvl1pPr algn="r">
              <a:defRPr sz="1200"/>
            </a:lvl1pPr>
          </a:lstStyle>
          <a:p>
            <a:fld id="{95C4B5A7-418F-496A-A38E-3C05D46C5DF0}" type="slidenum">
              <a:rPr lang="en-US" smtClean="0"/>
              <a:t>‹#›</a:t>
            </a:fld>
            <a:endParaRPr lang="en-US" dirty="0"/>
          </a:p>
        </p:txBody>
      </p:sp>
    </p:spTree>
    <p:extLst>
      <p:ext uri="{BB962C8B-B14F-4D97-AF65-F5344CB8AC3E}">
        <p14:creationId xmlns:p14="http://schemas.microsoft.com/office/powerpoint/2010/main" val="490778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a:t>
            </a:r>
            <a:r>
              <a:rPr lang="en-US" baseline="0" dirty="0" smtClean="0"/>
              <a:t> default model loaded onto the device…</a:t>
            </a:r>
            <a:endParaRPr lang="en-US" dirty="0"/>
          </a:p>
        </p:txBody>
      </p:sp>
      <p:sp>
        <p:nvSpPr>
          <p:cNvPr id="4" name="Slide Number Placeholder 3"/>
          <p:cNvSpPr>
            <a:spLocks noGrp="1"/>
          </p:cNvSpPr>
          <p:nvPr>
            <p:ph type="sldNum" sz="quarter" idx="10"/>
          </p:nvPr>
        </p:nvSpPr>
        <p:spPr/>
        <p:txBody>
          <a:bodyPr/>
          <a:lstStyle/>
          <a:p>
            <a:fld id="{95C4B5A7-418F-496A-A38E-3C05D46C5DF0}" type="slidenum">
              <a:rPr lang="en-US" smtClean="0"/>
              <a:t>9</a:t>
            </a:fld>
            <a:endParaRPr lang="en-US" dirty="0"/>
          </a:p>
        </p:txBody>
      </p:sp>
    </p:spTree>
    <p:extLst>
      <p:ext uri="{BB962C8B-B14F-4D97-AF65-F5344CB8AC3E}">
        <p14:creationId xmlns:p14="http://schemas.microsoft.com/office/powerpoint/2010/main" val="47970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F750ts are special files used for the development of a calibration</a:t>
            </a:r>
            <a:r>
              <a:rPr lang="en-US" baseline="0" dirty="0" smtClean="0"/>
              <a:t> during the model building process. (Which we will talk about shortly) dat files are the regular buttons scans. These scan contain the same information. Training sets were developed to stream line the modelbuilding process.</a:t>
            </a:r>
            <a:endParaRPr lang="en-US" dirty="0"/>
          </a:p>
        </p:txBody>
      </p:sp>
      <p:sp>
        <p:nvSpPr>
          <p:cNvPr id="4" name="Slide Number Placeholder 3"/>
          <p:cNvSpPr>
            <a:spLocks noGrp="1"/>
          </p:cNvSpPr>
          <p:nvPr>
            <p:ph type="sldNum" sz="quarter" idx="10"/>
          </p:nvPr>
        </p:nvSpPr>
        <p:spPr/>
        <p:txBody>
          <a:bodyPr/>
          <a:lstStyle/>
          <a:p>
            <a:fld id="{95C4B5A7-418F-496A-A38E-3C05D46C5DF0}" type="slidenum">
              <a:rPr lang="en-US" smtClean="0"/>
              <a:t>10</a:t>
            </a:fld>
            <a:endParaRPr lang="en-US" dirty="0"/>
          </a:p>
        </p:txBody>
      </p:sp>
    </p:spTree>
    <p:extLst>
      <p:ext uri="{BB962C8B-B14F-4D97-AF65-F5344CB8AC3E}">
        <p14:creationId xmlns:p14="http://schemas.microsoft.com/office/powerpoint/2010/main" val="1818663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lace to go over making a training set file</a:t>
            </a:r>
            <a:endParaRPr lang="en-US" dirty="0"/>
          </a:p>
        </p:txBody>
      </p:sp>
      <p:sp>
        <p:nvSpPr>
          <p:cNvPr id="4" name="Slide Number Placeholder 3"/>
          <p:cNvSpPr>
            <a:spLocks noGrp="1"/>
          </p:cNvSpPr>
          <p:nvPr>
            <p:ph type="sldNum" sz="quarter" idx="10"/>
          </p:nvPr>
        </p:nvSpPr>
        <p:spPr/>
        <p:txBody>
          <a:bodyPr/>
          <a:lstStyle/>
          <a:p>
            <a:fld id="{95C4B5A7-418F-496A-A38E-3C05D46C5DF0}" type="slidenum">
              <a:rPr lang="en-US" smtClean="0"/>
              <a:t>13</a:t>
            </a:fld>
            <a:endParaRPr lang="en-US" dirty="0"/>
          </a:p>
        </p:txBody>
      </p:sp>
    </p:spTree>
    <p:extLst>
      <p:ext uri="{BB962C8B-B14F-4D97-AF65-F5344CB8AC3E}">
        <p14:creationId xmlns:p14="http://schemas.microsoft.com/office/powerpoint/2010/main" val="1442113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Outlier is because intern</a:t>
            </a:r>
            <a:r>
              <a:rPr lang="en-US" baseline="0" dirty="0" smtClean="0"/>
              <a:t> removed f750 from sample during scanning</a:t>
            </a:r>
            <a:endParaRPr lang="en-US" dirty="0"/>
          </a:p>
        </p:txBody>
      </p:sp>
      <p:sp>
        <p:nvSpPr>
          <p:cNvPr id="4" name="Slide Number Placeholder 3"/>
          <p:cNvSpPr>
            <a:spLocks noGrp="1"/>
          </p:cNvSpPr>
          <p:nvPr>
            <p:ph type="sldNum" sz="quarter" idx="10"/>
          </p:nvPr>
        </p:nvSpPr>
        <p:spPr/>
        <p:txBody>
          <a:bodyPr/>
          <a:lstStyle/>
          <a:p>
            <a:fld id="{95C4B5A7-418F-496A-A38E-3C05D46C5DF0}" type="slidenum">
              <a:rPr lang="en-US" smtClean="0"/>
              <a:t>15</a:t>
            </a:fld>
            <a:endParaRPr lang="en-US" dirty="0"/>
          </a:p>
        </p:txBody>
      </p:sp>
    </p:spTree>
    <p:extLst>
      <p:ext uri="{BB962C8B-B14F-4D97-AF65-F5344CB8AC3E}">
        <p14:creationId xmlns:p14="http://schemas.microsoft.com/office/powerpoint/2010/main" val="2466738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only graphs of primary importance. RMSE is used to determine the optimal number of PCs. Jackknife like method</a:t>
            </a:r>
            <a:endParaRPr lang="en-US" dirty="0"/>
          </a:p>
        </p:txBody>
      </p:sp>
      <p:sp>
        <p:nvSpPr>
          <p:cNvPr id="4" name="Slide Number Placeholder 3"/>
          <p:cNvSpPr>
            <a:spLocks noGrp="1"/>
          </p:cNvSpPr>
          <p:nvPr>
            <p:ph type="sldNum" sz="quarter" idx="10"/>
          </p:nvPr>
        </p:nvSpPr>
        <p:spPr/>
        <p:txBody>
          <a:bodyPr/>
          <a:lstStyle/>
          <a:p>
            <a:fld id="{95C4B5A7-418F-496A-A38E-3C05D46C5DF0}" type="slidenum">
              <a:rPr lang="en-US" smtClean="0"/>
              <a:t>22</a:t>
            </a:fld>
            <a:endParaRPr lang="en-US" dirty="0"/>
          </a:p>
        </p:txBody>
      </p:sp>
    </p:spTree>
    <p:extLst>
      <p:ext uri="{BB962C8B-B14F-4D97-AF65-F5344CB8AC3E}">
        <p14:creationId xmlns:p14="http://schemas.microsoft.com/office/powerpoint/2010/main" val="1346832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9AE3BA-99E3-43BB-8FBE-4418167832AC}" type="datetimeFigureOut">
              <a:rPr lang="en-US" smtClean="0"/>
              <a:t>2/25/2016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E75DBB-B2B4-4C33-9BD7-07685134F59A}" type="slidenum">
              <a:rPr lang="en-US" smtClean="0"/>
              <a:t>‹#›</a:t>
            </a:fld>
            <a:endParaRPr lang="en-US" dirty="0"/>
          </a:p>
        </p:txBody>
      </p:sp>
    </p:spTree>
    <p:extLst>
      <p:ext uri="{BB962C8B-B14F-4D97-AF65-F5344CB8AC3E}">
        <p14:creationId xmlns:p14="http://schemas.microsoft.com/office/powerpoint/2010/main" val="894569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AE3BA-99E3-43BB-8FBE-4418167832AC}" type="datetimeFigureOut">
              <a:rPr lang="en-US" smtClean="0"/>
              <a:t>2/25/2016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E75DBB-B2B4-4C33-9BD7-07685134F59A}" type="slidenum">
              <a:rPr lang="en-US" smtClean="0"/>
              <a:t>‹#›</a:t>
            </a:fld>
            <a:endParaRPr lang="en-US" dirty="0"/>
          </a:p>
        </p:txBody>
      </p:sp>
    </p:spTree>
    <p:extLst>
      <p:ext uri="{BB962C8B-B14F-4D97-AF65-F5344CB8AC3E}">
        <p14:creationId xmlns:p14="http://schemas.microsoft.com/office/powerpoint/2010/main" val="1952762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AE3BA-99E3-43BB-8FBE-4418167832AC}" type="datetimeFigureOut">
              <a:rPr lang="en-US" smtClean="0"/>
              <a:t>2/25/2016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E75DBB-B2B4-4C33-9BD7-07685134F59A}" type="slidenum">
              <a:rPr lang="en-US" smtClean="0"/>
              <a:t>‹#›</a:t>
            </a:fld>
            <a:endParaRPr lang="en-US" dirty="0"/>
          </a:p>
        </p:txBody>
      </p:sp>
    </p:spTree>
    <p:extLst>
      <p:ext uri="{BB962C8B-B14F-4D97-AF65-F5344CB8AC3E}">
        <p14:creationId xmlns:p14="http://schemas.microsoft.com/office/powerpoint/2010/main" val="220073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AE3BA-99E3-43BB-8FBE-4418167832AC}" type="datetimeFigureOut">
              <a:rPr lang="en-US" smtClean="0"/>
              <a:t>2/25/2016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E75DBB-B2B4-4C33-9BD7-07685134F59A}" type="slidenum">
              <a:rPr lang="en-US" smtClean="0"/>
              <a:t>‹#›</a:t>
            </a:fld>
            <a:endParaRPr lang="en-US" dirty="0"/>
          </a:p>
        </p:txBody>
      </p:sp>
    </p:spTree>
    <p:extLst>
      <p:ext uri="{BB962C8B-B14F-4D97-AF65-F5344CB8AC3E}">
        <p14:creationId xmlns:p14="http://schemas.microsoft.com/office/powerpoint/2010/main" val="232565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9AE3BA-99E3-43BB-8FBE-4418167832AC}" type="datetimeFigureOut">
              <a:rPr lang="en-US" smtClean="0"/>
              <a:t>2/25/2016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E75DBB-B2B4-4C33-9BD7-07685134F59A}" type="slidenum">
              <a:rPr lang="en-US" smtClean="0"/>
              <a:t>‹#›</a:t>
            </a:fld>
            <a:endParaRPr lang="en-US" dirty="0"/>
          </a:p>
        </p:txBody>
      </p:sp>
    </p:spTree>
    <p:extLst>
      <p:ext uri="{BB962C8B-B14F-4D97-AF65-F5344CB8AC3E}">
        <p14:creationId xmlns:p14="http://schemas.microsoft.com/office/powerpoint/2010/main" val="1453493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9AE3BA-99E3-43BB-8FBE-4418167832AC}" type="datetimeFigureOut">
              <a:rPr lang="en-US" smtClean="0"/>
              <a:t>2/25/2016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E75DBB-B2B4-4C33-9BD7-07685134F59A}" type="slidenum">
              <a:rPr lang="en-US" smtClean="0"/>
              <a:t>‹#›</a:t>
            </a:fld>
            <a:endParaRPr lang="en-US" dirty="0"/>
          </a:p>
        </p:txBody>
      </p:sp>
    </p:spTree>
    <p:extLst>
      <p:ext uri="{BB962C8B-B14F-4D97-AF65-F5344CB8AC3E}">
        <p14:creationId xmlns:p14="http://schemas.microsoft.com/office/powerpoint/2010/main" val="273187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9AE3BA-99E3-43BB-8FBE-4418167832AC}" type="datetimeFigureOut">
              <a:rPr lang="en-US" smtClean="0"/>
              <a:t>2/25/2016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E75DBB-B2B4-4C33-9BD7-07685134F59A}" type="slidenum">
              <a:rPr lang="en-US" smtClean="0"/>
              <a:t>‹#›</a:t>
            </a:fld>
            <a:endParaRPr lang="en-US" dirty="0"/>
          </a:p>
        </p:txBody>
      </p:sp>
    </p:spTree>
    <p:extLst>
      <p:ext uri="{BB962C8B-B14F-4D97-AF65-F5344CB8AC3E}">
        <p14:creationId xmlns:p14="http://schemas.microsoft.com/office/powerpoint/2010/main" val="171642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9AE3BA-99E3-43BB-8FBE-4418167832AC}" type="datetimeFigureOut">
              <a:rPr lang="en-US" smtClean="0"/>
              <a:t>2/25/2016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E75DBB-B2B4-4C33-9BD7-07685134F59A}" type="slidenum">
              <a:rPr lang="en-US" smtClean="0"/>
              <a:t>‹#›</a:t>
            </a:fld>
            <a:endParaRPr lang="en-US" dirty="0"/>
          </a:p>
        </p:txBody>
      </p:sp>
    </p:spTree>
    <p:extLst>
      <p:ext uri="{BB962C8B-B14F-4D97-AF65-F5344CB8AC3E}">
        <p14:creationId xmlns:p14="http://schemas.microsoft.com/office/powerpoint/2010/main" val="143768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AE3BA-99E3-43BB-8FBE-4418167832AC}" type="datetimeFigureOut">
              <a:rPr lang="en-US" smtClean="0"/>
              <a:t>2/25/2016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E75DBB-B2B4-4C33-9BD7-07685134F59A}" type="slidenum">
              <a:rPr lang="en-US" smtClean="0"/>
              <a:t>‹#›</a:t>
            </a:fld>
            <a:endParaRPr lang="en-US" dirty="0"/>
          </a:p>
        </p:txBody>
      </p:sp>
    </p:spTree>
    <p:extLst>
      <p:ext uri="{BB962C8B-B14F-4D97-AF65-F5344CB8AC3E}">
        <p14:creationId xmlns:p14="http://schemas.microsoft.com/office/powerpoint/2010/main" val="2383567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AE3BA-99E3-43BB-8FBE-4418167832AC}" type="datetimeFigureOut">
              <a:rPr lang="en-US" smtClean="0"/>
              <a:t>2/25/2016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E75DBB-B2B4-4C33-9BD7-07685134F59A}" type="slidenum">
              <a:rPr lang="en-US" smtClean="0"/>
              <a:t>‹#›</a:t>
            </a:fld>
            <a:endParaRPr lang="en-US" dirty="0"/>
          </a:p>
        </p:txBody>
      </p:sp>
    </p:spTree>
    <p:extLst>
      <p:ext uri="{BB962C8B-B14F-4D97-AF65-F5344CB8AC3E}">
        <p14:creationId xmlns:p14="http://schemas.microsoft.com/office/powerpoint/2010/main" val="1886389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AE3BA-99E3-43BB-8FBE-4418167832AC}" type="datetimeFigureOut">
              <a:rPr lang="en-US" smtClean="0"/>
              <a:t>2/25/2016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E75DBB-B2B4-4C33-9BD7-07685134F59A}" type="slidenum">
              <a:rPr lang="en-US" smtClean="0"/>
              <a:t>‹#›</a:t>
            </a:fld>
            <a:endParaRPr lang="en-US" dirty="0"/>
          </a:p>
        </p:txBody>
      </p:sp>
    </p:spTree>
    <p:extLst>
      <p:ext uri="{BB962C8B-B14F-4D97-AF65-F5344CB8AC3E}">
        <p14:creationId xmlns:p14="http://schemas.microsoft.com/office/powerpoint/2010/main" val="1136569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5000"/>
            <a:lum/>
          </a:blip>
          <a:srcRect/>
          <a:stretch>
            <a:fillRect t="-21000" b="-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AE3BA-99E3-43BB-8FBE-4418167832AC}" type="datetimeFigureOut">
              <a:rPr lang="en-US" smtClean="0"/>
              <a:t>2/25/2016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75DBB-B2B4-4C33-9BD7-07685134F59A}" type="slidenum">
              <a:rPr lang="en-US" smtClean="0"/>
              <a:t>‹#›</a:t>
            </a:fld>
            <a:endParaRPr lang="en-US" dirty="0"/>
          </a:p>
        </p:txBody>
      </p:sp>
    </p:spTree>
    <p:extLst>
      <p:ext uri="{BB962C8B-B14F-4D97-AF65-F5344CB8AC3E}">
        <p14:creationId xmlns:p14="http://schemas.microsoft.com/office/powerpoint/2010/main" val="30660464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felixinstruments.com/Manuals/F-750/Mango%20Data%20Collection%20Standard%20Operating%20Procedure.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felixinstruments.com/support/f-750-support/training-session-material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felixinstruments.com/"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3962" y="558765"/>
            <a:ext cx="9047784" cy="1008993"/>
          </a:xfrm>
        </p:spPr>
        <p:txBody>
          <a:bodyPr>
            <a:normAutofit fontScale="90000"/>
          </a:bodyPr>
          <a:lstStyle/>
          <a:p>
            <a:r>
              <a:rPr lang="en-US" b="1" dirty="0" smtClean="0">
                <a:latin typeface="Myriad Pro" panose="020B0503030403020204" pitchFamily="34" charset="0"/>
              </a:rPr>
              <a:t>F-750 Produce Quality Meter</a:t>
            </a:r>
            <a:endParaRPr lang="en-US" b="1" dirty="0">
              <a:latin typeface="Myriad Pro" panose="020B0503030403020204" pitchFamily="34" charset="0"/>
            </a:endParaRPr>
          </a:p>
        </p:txBody>
      </p:sp>
      <p:sp>
        <p:nvSpPr>
          <p:cNvPr id="3" name="Subtitle 2"/>
          <p:cNvSpPr>
            <a:spLocks noGrp="1"/>
          </p:cNvSpPr>
          <p:nvPr>
            <p:ph type="subTitle" idx="1"/>
          </p:nvPr>
        </p:nvSpPr>
        <p:spPr>
          <a:xfrm>
            <a:off x="3553306" y="5948175"/>
            <a:ext cx="4417990" cy="1516247"/>
          </a:xfrm>
        </p:spPr>
        <p:txBody>
          <a:bodyPr>
            <a:normAutofit/>
          </a:bodyPr>
          <a:lstStyle/>
          <a:p>
            <a:r>
              <a:rPr lang="en-US" sz="1900" dirty="0" smtClean="0">
                <a:latin typeface="Myriad Pro" panose="020B0503030403020204" pitchFamily="34" charset="0"/>
              </a:rPr>
              <a:t>Training materials 2/3/16</a:t>
            </a:r>
          </a:p>
          <a:p>
            <a:endParaRPr lang="en-US" dirty="0">
              <a:latin typeface="Myriad Pro" panose="020B0503030403020204" pitchFamily="34" charset="0"/>
            </a:endParaRPr>
          </a:p>
        </p:txBody>
      </p:sp>
      <p:pic>
        <p:nvPicPr>
          <p:cNvPr id="4" name="Picture 3" descr="\\SAMBA\cid\USERS\AndreaM\F-900 images\FELIX-LOGO-TRANSPAREN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9541" y="4034920"/>
            <a:ext cx="3126420" cy="2080710"/>
          </a:xfrm>
          <a:prstGeom prst="rect">
            <a:avLst/>
          </a:prstGeom>
          <a:noFill/>
          <a:ln>
            <a:noFill/>
          </a:ln>
        </p:spPr>
      </p:pic>
      <p:pic>
        <p:nvPicPr>
          <p:cNvPr id="5" name="Picture 4" descr="C:\Users\User\Desktop\F750 documentation\picts of 750\750-front-jpg.jpg"/>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348509" y="1828024"/>
            <a:ext cx="4413792" cy="4413792"/>
          </a:xfrm>
          <a:prstGeom prst="rect">
            <a:avLst/>
          </a:prstGeom>
          <a:noFill/>
          <a:ln>
            <a:noFill/>
          </a:ln>
        </p:spPr>
      </p:pic>
    </p:spTree>
    <p:extLst>
      <p:ext uri="{BB962C8B-B14F-4D97-AF65-F5344CB8AC3E}">
        <p14:creationId xmlns:p14="http://schemas.microsoft.com/office/powerpoint/2010/main" val="2133258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Viewer</a:t>
            </a:r>
            <a:endParaRPr lang="en-US" dirty="0"/>
          </a:p>
        </p:txBody>
      </p:sp>
      <p:sp>
        <p:nvSpPr>
          <p:cNvPr id="3" name="Content Placeholder 2"/>
          <p:cNvSpPr>
            <a:spLocks noGrp="1"/>
          </p:cNvSpPr>
          <p:nvPr>
            <p:ph idx="1"/>
          </p:nvPr>
        </p:nvSpPr>
        <p:spPr/>
        <p:txBody>
          <a:bodyPr>
            <a:normAutofit/>
          </a:bodyPr>
          <a:lstStyle/>
          <a:p>
            <a:pPr marL="0" indent="0">
              <a:lnSpc>
                <a:spcPct val="200000"/>
              </a:lnSpc>
              <a:buNone/>
            </a:pPr>
            <a:r>
              <a:rPr lang="en-US" dirty="0" smtClean="0"/>
              <a:t>Allows easy access to all data collect by the F-750. </a:t>
            </a:r>
            <a:r>
              <a:rPr lang="en-US" sz="2200" i="1" dirty="0" smtClean="0"/>
              <a:t>(*.f750ts and *.dat files)</a:t>
            </a:r>
          </a:p>
          <a:p>
            <a:pPr>
              <a:lnSpc>
                <a:spcPct val="200000"/>
              </a:lnSpc>
            </a:pPr>
            <a:r>
              <a:rPr lang="en-US" dirty="0" smtClean="0"/>
              <a:t>File &gt; </a:t>
            </a:r>
            <a:r>
              <a:rPr lang="en-US" b="1" dirty="0" smtClean="0"/>
              <a:t>Open</a:t>
            </a:r>
            <a:r>
              <a:rPr lang="en-US" dirty="0" smtClean="0"/>
              <a:t> &gt; select files – loads data into software</a:t>
            </a:r>
          </a:p>
          <a:p>
            <a:pPr>
              <a:lnSpc>
                <a:spcPct val="200000"/>
              </a:lnSpc>
            </a:pPr>
            <a:r>
              <a:rPr lang="en-US" dirty="0" smtClean="0"/>
              <a:t>File &gt; </a:t>
            </a:r>
            <a:r>
              <a:rPr lang="en-US" b="1" dirty="0" smtClean="0"/>
              <a:t>Export</a:t>
            </a:r>
            <a:r>
              <a:rPr lang="en-US" dirty="0" smtClean="0"/>
              <a:t>  - allows for the export of specific types of information</a:t>
            </a:r>
          </a:p>
          <a:p>
            <a:pPr>
              <a:lnSpc>
                <a:spcPct val="200000"/>
              </a:lnSpc>
            </a:pPr>
            <a:r>
              <a:rPr lang="en-US" dirty="0" smtClean="0"/>
              <a:t>File &gt; </a:t>
            </a:r>
            <a:r>
              <a:rPr lang="en-US" b="1" dirty="0" smtClean="0"/>
              <a:t>Archive </a:t>
            </a:r>
            <a:r>
              <a:rPr lang="en-US" dirty="0" smtClean="0"/>
              <a:t>– exports all data into the designated folder.</a:t>
            </a:r>
            <a:endParaRPr lang="en-US" dirty="0"/>
          </a:p>
        </p:txBody>
      </p:sp>
    </p:spTree>
    <p:extLst>
      <p:ext uri="{BB962C8B-B14F-4D97-AF65-F5344CB8AC3E}">
        <p14:creationId xmlns:p14="http://schemas.microsoft.com/office/powerpoint/2010/main" val="157903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243" y="250413"/>
            <a:ext cx="8596668" cy="1320800"/>
          </a:xfrm>
        </p:spPr>
        <p:txBody>
          <a:bodyPr/>
          <a:lstStyle/>
          <a:p>
            <a:r>
              <a:rPr lang="en-US" b="1" dirty="0" smtClean="0">
                <a:latin typeface="Myriad Pro" panose="020B0503030403020204" pitchFamily="34" charset="0"/>
              </a:rPr>
              <a:t>F-750 Initial Setup: </a:t>
            </a:r>
            <a:r>
              <a:rPr lang="en-US" sz="3200" b="1" dirty="0" smtClean="0">
                <a:latin typeface="Myriad Pro" panose="020B0503030403020204" pitchFamily="34" charset="0"/>
              </a:rPr>
              <a:t>Building a Calibration</a:t>
            </a:r>
            <a:endParaRPr lang="en-US" dirty="0">
              <a:latin typeface="Myriad Pro" panose="020B0503030403020204" pitchFamily="34" charset="0"/>
            </a:endParaRPr>
          </a:p>
        </p:txBody>
      </p:sp>
      <p:sp>
        <p:nvSpPr>
          <p:cNvPr id="3" name="Content Placeholder 2"/>
          <p:cNvSpPr>
            <a:spLocks noGrp="1"/>
          </p:cNvSpPr>
          <p:nvPr>
            <p:ph idx="1"/>
          </p:nvPr>
        </p:nvSpPr>
        <p:spPr>
          <a:xfrm>
            <a:off x="547302" y="1571212"/>
            <a:ext cx="7054294" cy="4849811"/>
          </a:xfrm>
        </p:spPr>
        <p:txBody>
          <a:bodyPr>
            <a:normAutofit/>
          </a:bodyPr>
          <a:lstStyle/>
          <a:p>
            <a:pPr marL="0" indent="0">
              <a:buNone/>
            </a:pPr>
            <a:r>
              <a:rPr lang="en-US" dirty="0" smtClean="0">
                <a:latin typeface="Myriad Pro" panose="020B0503030403020204" pitchFamily="34" charset="0"/>
              </a:rPr>
              <a:t>For every commodity and trait, an initial calibration process, referred to as the </a:t>
            </a:r>
            <a:r>
              <a:rPr lang="en-US" b="1" dirty="0" smtClean="0">
                <a:latin typeface="Myriad Pro" panose="020B0503030403020204" pitchFamily="34" charset="0"/>
              </a:rPr>
              <a:t>model building process</a:t>
            </a:r>
            <a:r>
              <a:rPr lang="en-US" dirty="0" smtClean="0">
                <a:latin typeface="Myriad Pro" panose="020B0503030403020204" pitchFamily="34" charset="0"/>
              </a:rPr>
              <a:t>, must be under taken.</a:t>
            </a:r>
          </a:p>
          <a:p>
            <a:pPr marL="0" indent="0">
              <a:buNone/>
            </a:pPr>
            <a:endParaRPr lang="en-US" dirty="0">
              <a:latin typeface="Myriad Pro" panose="020B0503030403020204" pitchFamily="34" charset="0"/>
            </a:endParaRPr>
          </a:p>
          <a:p>
            <a:pPr marL="0" indent="0">
              <a:buNone/>
            </a:pPr>
            <a:r>
              <a:rPr lang="en-US" dirty="0" smtClean="0">
                <a:latin typeface="Myriad Pro" panose="020B0503030403020204" pitchFamily="34" charset="0"/>
              </a:rPr>
              <a:t>Once the model is built, it must be validated by testing the calibration against additional fruit.</a:t>
            </a:r>
          </a:p>
          <a:p>
            <a:pPr marL="0" indent="0">
              <a:buNone/>
            </a:pPr>
            <a:endParaRPr lang="en-US" dirty="0">
              <a:latin typeface="Myriad Pro" panose="020B0503030403020204" pitchFamily="34" charset="0"/>
            </a:endParaRPr>
          </a:p>
          <a:p>
            <a:pPr marL="0" indent="0">
              <a:buNone/>
            </a:pPr>
            <a:r>
              <a:rPr lang="en-US" dirty="0" smtClean="0">
                <a:latin typeface="Myriad Pro" panose="020B0503030403020204" pitchFamily="34" charset="0"/>
              </a:rPr>
              <a:t>After the model is built and tested, you can confidently use the F750 for nondestructive testing.</a:t>
            </a:r>
            <a:endParaRPr lang="en-US" dirty="0">
              <a:latin typeface="Myriad Pro" panose="020B0503030403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464" y="1290016"/>
            <a:ext cx="3001918" cy="4265539"/>
          </a:xfrm>
          <a:prstGeom prst="rect">
            <a:avLst/>
          </a:prstGeom>
        </p:spPr>
      </p:pic>
    </p:spTree>
    <p:extLst>
      <p:ext uri="{BB962C8B-B14F-4D97-AF65-F5344CB8AC3E}">
        <p14:creationId xmlns:p14="http://schemas.microsoft.com/office/powerpoint/2010/main" val="251103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panose="020B0503030403020204" pitchFamily="34" charset="0"/>
              </a:rPr>
              <a:t>Model Building Process </a:t>
            </a:r>
            <a:endParaRPr lang="en-US" dirty="0">
              <a:latin typeface="Myriad Pro" panose="020B0503030403020204" pitchFamily="34" charset="0"/>
            </a:endParaRPr>
          </a:p>
        </p:txBody>
      </p:sp>
      <p:sp>
        <p:nvSpPr>
          <p:cNvPr id="3" name="Content Placeholder 2"/>
          <p:cNvSpPr>
            <a:spLocks noGrp="1"/>
          </p:cNvSpPr>
          <p:nvPr>
            <p:ph idx="1"/>
          </p:nvPr>
        </p:nvSpPr>
        <p:spPr>
          <a:xfrm>
            <a:off x="1688931" y="1690687"/>
            <a:ext cx="8814138" cy="4830185"/>
          </a:xfrm>
        </p:spPr>
        <p:txBody>
          <a:bodyPr>
            <a:normAutofit lnSpcReduction="10000"/>
          </a:bodyPr>
          <a:lstStyle/>
          <a:p>
            <a:pPr>
              <a:spcAft>
                <a:spcPts val="1000"/>
              </a:spcAft>
            </a:pPr>
            <a:r>
              <a:rPr lang="en-US" dirty="0" smtClean="0">
                <a:latin typeface="Myriad Pro" panose="020B0503030403020204" pitchFamily="34" charset="0"/>
              </a:rPr>
              <a:t>Step 1: Select a population of fruit, </a:t>
            </a:r>
            <a:r>
              <a:rPr lang="en-US" dirty="0" smtClean="0"/>
              <a:t>ranging </a:t>
            </a:r>
            <a:r>
              <a:rPr lang="en-US" dirty="0"/>
              <a:t>in size and </a:t>
            </a:r>
            <a:r>
              <a:rPr lang="en-US" dirty="0" smtClean="0"/>
              <a:t>maturity to span all possible variation. </a:t>
            </a:r>
          </a:p>
          <a:p>
            <a:pPr>
              <a:spcAft>
                <a:spcPts val="1000"/>
              </a:spcAft>
            </a:pPr>
            <a:r>
              <a:rPr lang="en-US" dirty="0" smtClean="0">
                <a:latin typeface="Myriad Pro" panose="020B0503030403020204" pitchFamily="34" charset="0"/>
              </a:rPr>
              <a:t>Step 2: Create a training set file and scan the fruit</a:t>
            </a:r>
          </a:p>
          <a:p>
            <a:pPr>
              <a:spcAft>
                <a:spcPts val="1000"/>
              </a:spcAft>
            </a:pPr>
            <a:r>
              <a:rPr lang="en-US" dirty="0" smtClean="0">
                <a:latin typeface="Myriad Pro" panose="020B0503030403020204" pitchFamily="34" charset="0"/>
              </a:rPr>
              <a:t>Step 3: Collect reference data from the scanned location</a:t>
            </a:r>
          </a:p>
          <a:p>
            <a:pPr>
              <a:spcAft>
                <a:spcPts val="1000"/>
              </a:spcAft>
            </a:pPr>
            <a:r>
              <a:rPr lang="en-US" dirty="0" smtClean="0">
                <a:latin typeface="Myriad Pro" panose="020B0503030403020204" pitchFamily="34" charset="0"/>
              </a:rPr>
              <a:t>Step 4: Import training set file and reference data into model builder software</a:t>
            </a:r>
          </a:p>
          <a:p>
            <a:pPr>
              <a:spcAft>
                <a:spcPts val="1000"/>
              </a:spcAft>
            </a:pPr>
            <a:r>
              <a:rPr lang="en-US" dirty="0" smtClean="0">
                <a:latin typeface="Myriad Pro" panose="020B0503030403020204" pitchFamily="34" charset="0"/>
              </a:rPr>
              <a:t>Step 5: Select wavelength window and build the model</a:t>
            </a:r>
          </a:p>
          <a:p>
            <a:pPr>
              <a:spcAft>
                <a:spcPts val="1000"/>
              </a:spcAft>
            </a:pPr>
            <a:r>
              <a:rPr lang="en-US" dirty="0" smtClean="0">
                <a:latin typeface="Myriad Pro" panose="020B0503030403020204" pitchFamily="34" charset="0"/>
              </a:rPr>
              <a:t>Step 6: Save modelbuilder file to the F-750 SD card</a:t>
            </a:r>
          </a:p>
          <a:p>
            <a:pPr>
              <a:spcAft>
                <a:spcPts val="1000"/>
              </a:spcAft>
            </a:pPr>
            <a:r>
              <a:rPr lang="en-US" dirty="0" smtClean="0">
                <a:latin typeface="Myriad Pro" panose="020B0503030403020204" pitchFamily="34" charset="0"/>
              </a:rPr>
              <a:t>Step 7: Validate and use the model</a:t>
            </a:r>
            <a:endParaRPr lang="en-US" dirty="0">
              <a:latin typeface="Myriad Pro" panose="020B0503030403020204" pitchFamily="34" charset="0"/>
            </a:endParaRPr>
          </a:p>
        </p:txBody>
      </p:sp>
    </p:spTree>
    <p:extLst>
      <p:ext uri="{BB962C8B-B14F-4D97-AF65-F5344CB8AC3E}">
        <p14:creationId xmlns:p14="http://schemas.microsoft.com/office/powerpoint/2010/main" val="3119251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panose="020B0503030403020204" pitchFamily="34" charset="0"/>
              </a:rPr>
              <a:t>Model Building Process Continued </a:t>
            </a:r>
            <a:endParaRPr lang="en-US" dirty="0">
              <a:latin typeface="Myriad Pro" panose="020B0503030403020204" pitchFamily="34" charset="0"/>
            </a:endParaRPr>
          </a:p>
        </p:txBody>
      </p:sp>
      <p:sp>
        <p:nvSpPr>
          <p:cNvPr id="3" name="Content Placeholder 2"/>
          <p:cNvSpPr>
            <a:spLocks noGrp="1"/>
          </p:cNvSpPr>
          <p:nvPr>
            <p:ph idx="1"/>
          </p:nvPr>
        </p:nvSpPr>
        <p:spPr>
          <a:xfrm>
            <a:off x="1688931" y="1690687"/>
            <a:ext cx="8814138" cy="4830185"/>
          </a:xfrm>
        </p:spPr>
        <p:txBody>
          <a:bodyPr>
            <a:normAutofit/>
          </a:bodyPr>
          <a:lstStyle/>
          <a:p>
            <a:pPr marL="0" indent="0">
              <a:spcAft>
                <a:spcPts val="1000"/>
              </a:spcAft>
              <a:buNone/>
            </a:pPr>
            <a:r>
              <a:rPr lang="en-US" dirty="0" smtClean="0"/>
              <a:t>A detailed procedure of the model building process can be found in the owners manual. </a:t>
            </a:r>
          </a:p>
          <a:p>
            <a:pPr marL="0" indent="0">
              <a:spcAft>
                <a:spcPts val="1000"/>
              </a:spcAft>
              <a:buNone/>
            </a:pPr>
            <a:endParaRPr lang="en-US" dirty="0"/>
          </a:p>
          <a:p>
            <a:pPr marL="0" indent="0">
              <a:spcAft>
                <a:spcPts val="1000"/>
              </a:spcAft>
              <a:buNone/>
            </a:pPr>
            <a:r>
              <a:rPr lang="en-US" dirty="0" smtClean="0"/>
              <a:t>Felix Instruments has also created a </a:t>
            </a:r>
            <a:r>
              <a:rPr lang="en-US" dirty="0"/>
              <a:t>Standard Operating </a:t>
            </a:r>
            <a:r>
              <a:rPr lang="en-US" dirty="0" smtClean="0"/>
              <a:t>Procedure (SOP) for the creation of a Mango </a:t>
            </a:r>
            <a:r>
              <a:rPr lang="en-US" dirty="0"/>
              <a:t>m</a:t>
            </a:r>
            <a:r>
              <a:rPr lang="en-US" dirty="0" smtClean="0"/>
              <a:t>odel file.</a:t>
            </a:r>
          </a:p>
          <a:p>
            <a:pPr marL="0" indent="0">
              <a:spcAft>
                <a:spcPts val="1000"/>
              </a:spcAft>
              <a:buNone/>
            </a:pPr>
            <a:r>
              <a:rPr lang="en-US" dirty="0">
                <a:hlinkClick r:id="rId3"/>
              </a:rPr>
              <a:t>http://www.felixinstruments.com/Manuals/F-750/Mango%20Data%20Collection%20Standard%20Operating%20Procedure.pdf</a:t>
            </a:r>
            <a:endParaRPr lang="en-US" dirty="0">
              <a:latin typeface="Myriad Pro" panose="020B0503030403020204" pitchFamily="34" charset="0"/>
            </a:endParaRPr>
          </a:p>
        </p:txBody>
      </p:sp>
    </p:spTree>
    <p:extLst>
      <p:ext uri="{BB962C8B-B14F-4D97-AF65-F5344CB8AC3E}">
        <p14:creationId xmlns:p14="http://schemas.microsoft.com/office/powerpoint/2010/main" val="3221239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Demo of Model Builder</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Open Model Builder Software</a:t>
            </a:r>
          </a:p>
          <a:p>
            <a:pPr marL="514350" indent="-514350">
              <a:buFont typeface="+mj-lt"/>
              <a:buAutoNum type="arabicPeriod"/>
            </a:pPr>
            <a:r>
              <a:rPr lang="en-US" dirty="0" smtClean="0"/>
              <a:t>Import the Interactive-Demo.f750ts file</a:t>
            </a:r>
          </a:p>
          <a:p>
            <a:pPr marL="514350" indent="-514350">
              <a:buFont typeface="+mj-lt"/>
              <a:buAutoNum type="arabicPeriod"/>
            </a:pPr>
            <a:endParaRPr lang="en-US" dirty="0"/>
          </a:p>
          <a:p>
            <a:pPr marL="514350" indent="-514350">
              <a:buFont typeface="+mj-lt"/>
              <a:buAutoNum type="arabicPeriod"/>
            </a:pPr>
            <a:endParaRPr lang="en-US" dirty="0" smtClean="0"/>
          </a:p>
          <a:p>
            <a:pPr marL="0" indent="0">
              <a:buNone/>
            </a:pPr>
            <a:r>
              <a:rPr lang="en-US" dirty="0" smtClean="0"/>
              <a:t>Download demo files:</a:t>
            </a:r>
            <a:endParaRPr lang="en-US" dirty="0"/>
          </a:p>
          <a:p>
            <a:pPr marL="0" indent="0">
              <a:buNone/>
            </a:pPr>
            <a:r>
              <a:rPr lang="en-US" dirty="0">
                <a:hlinkClick r:id="rId2" action="ppaction://hlinkfile"/>
              </a:rPr>
              <a:t>felixinstruments.com/support/f-750-support/training-session-materials</a:t>
            </a:r>
            <a:endParaRPr lang="en-US" dirty="0" smtClean="0"/>
          </a:p>
          <a:p>
            <a:pPr marL="0" indent="0">
              <a:buNone/>
            </a:pPr>
            <a:endParaRPr lang="en-US" dirty="0"/>
          </a:p>
          <a:p>
            <a:pPr marL="0" indent="0">
              <a:buNone/>
            </a:pPr>
            <a:r>
              <a:rPr lang="en-US" sz="2000" dirty="0" smtClean="0"/>
              <a:t>There is also an interactive tutorial in the owners manual that covers additional techniques to optimize the calibration model.</a:t>
            </a:r>
            <a:endParaRPr lang="en-US" sz="2000" dirty="0"/>
          </a:p>
        </p:txBody>
      </p:sp>
      <p:pic>
        <p:nvPicPr>
          <p:cNvPr id="4"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2192" y="1292819"/>
            <a:ext cx="4671956" cy="306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8052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Transfection Brix Demo Data</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9250" y="1359297"/>
            <a:ext cx="8954206" cy="5036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nut 3"/>
          <p:cNvSpPr/>
          <p:nvPr/>
        </p:nvSpPr>
        <p:spPr>
          <a:xfrm>
            <a:off x="9753598" y="4057647"/>
            <a:ext cx="971552" cy="571499"/>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nvGrpSpPr>
          <p:cNvPr id="14" name="Group 13"/>
          <p:cNvGrpSpPr/>
          <p:nvPr/>
        </p:nvGrpSpPr>
        <p:grpSpPr>
          <a:xfrm>
            <a:off x="0" y="3764518"/>
            <a:ext cx="1714500" cy="788432"/>
            <a:chOff x="0" y="3764518"/>
            <a:chExt cx="1714500" cy="788432"/>
          </a:xfrm>
        </p:grpSpPr>
        <p:cxnSp>
          <p:nvCxnSpPr>
            <p:cNvPr id="6" name="Straight Arrow Connector 5"/>
            <p:cNvCxnSpPr/>
            <p:nvPr/>
          </p:nvCxnSpPr>
          <p:spPr>
            <a:xfrm>
              <a:off x="1228725" y="4305298"/>
              <a:ext cx="485775" cy="2476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676" y="3764518"/>
              <a:ext cx="1533524" cy="369332"/>
            </a:xfrm>
            <a:prstGeom prst="rect">
              <a:avLst/>
            </a:prstGeom>
            <a:noFill/>
          </p:spPr>
          <p:txBody>
            <a:bodyPr wrap="square" rtlCol="0">
              <a:spAutoFit/>
            </a:bodyPr>
            <a:lstStyle/>
            <a:p>
              <a:pPr algn="ctr"/>
              <a:r>
                <a:rPr lang="en-US" dirty="0" smtClean="0"/>
                <a:t>Click here </a:t>
              </a:r>
            </a:p>
          </p:txBody>
        </p:sp>
        <p:sp>
          <p:nvSpPr>
            <p:cNvPr id="9" name="TextBox 8"/>
            <p:cNvSpPr txBox="1"/>
            <p:nvPr/>
          </p:nvSpPr>
          <p:spPr>
            <a:xfrm>
              <a:off x="0" y="4028299"/>
              <a:ext cx="1507400" cy="276999"/>
            </a:xfrm>
            <a:prstGeom prst="rect">
              <a:avLst/>
            </a:prstGeom>
            <a:noFill/>
          </p:spPr>
          <p:txBody>
            <a:bodyPr wrap="none" rtlCol="0">
              <a:spAutoFit/>
            </a:bodyPr>
            <a:lstStyle/>
            <a:p>
              <a:r>
                <a:rPr lang="en-US" sz="1200" dirty="0"/>
                <a:t>(Highlight all spectra)</a:t>
              </a:r>
            </a:p>
          </p:txBody>
        </p:sp>
      </p:grpSp>
      <p:sp>
        <p:nvSpPr>
          <p:cNvPr id="11" name="TextBox 10"/>
          <p:cNvSpPr txBox="1"/>
          <p:nvPr/>
        </p:nvSpPr>
        <p:spPr>
          <a:xfrm>
            <a:off x="2943225" y="3276600"/>
            <a:ext cx="806631" cy="369332"/>
          </a:xfrm>
          <a:prstGeom prst="rect">
            <a:avLst/>
          </a:prstGeom>
          <a:noFill/>
        </p:spPr>
        <p:txBody>
          <a:bodyPr wrap="none" rtlCol="0">
            <a:spAutoFit/>
          </a:bodyPr>
          <a:lstStyle/>
          <a:p>
            <a:r>
              <a:rPr lang="en-US" dirty="0" smtClean="0">
                <a:solidFill>
                  <a:srgbClr val="FF0000"/>
                </a:solidFill>
              </a:rPr>
              <a:t>outlier</a:t>
            </a:r>
            <a:endParaRPr lang="en-US" dirty="0">
              <a:solidFill>
                <a:srgbClr val="FF0000"/>
              </a:solidFill>
            </a:endParaRPr>
          </a:p>
        </p:txBody>
      </p:sp>
      <p:cxnSp>
        <p:nvCxnSpPr>
          <p:cNvPr id="13" name="Straight Arrow Connector 12"/>
          <p:cNvCxnSpPr/>
          <p:nvPr/>
        </p:nvCxnSpPr>
        <p:spPr>
          <a:xfrm>
            <a:off x="3600450" y="3640692"/>
            <a:ext cx="485775" cy="24765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359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00" cy="857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Group 22"/>
          <p:cNvGrpSpPr/>
          <p:nvPr/>
        </p:nvGrpSpPr>
        <p:grpSpPr>
          <a:xfrm>
            <a:off x="2127012" y="3532043"/>
            <a:ext cx="2199297" cy="852971"/>
            <a:chOff x="2127012" y="3532043"/>
            <a:chExt cx="2199297" cy="852971"/>
          </a:xfrm>
        </p:grpSpPr>
        <p:sp>
          <p:nvSpPr>
            <p:cNvPr id="9" name="TextBox 8"/>
            <p:cNvSpPr txBox="1"/>
            <p:nvPr/>
          </p:nvSpPr>
          <p:spPr>
            <a:xfrm>
              <a:off x="2127012" y="3532043"/>
              <a:ext cx="2199297" cy="369332"/>
            </a:xfrm>
            <a:prstGeom prst="rect">
              <a:avLst/>
            </a:prstGeom>
            <a:noFill/>
          </p:spPr>
          <p:txBody>
            <a:bodyPr wrap="square" rtlCol="0">
              <a:spAutoFit/>
            </a:bodyPr>
            <a:lstStyle/>
            <a:p>
              <a:pPr algn="ctr"/>
              <a:r>
                <a:rPr lang="en-US" dirty="0" smtClean="0">
                  <a:solidFill>
                    <a:srgbClr val="FF0000"/>
                  </a:solidFill>
                </a:rPr>
                <a:t>CRTL Click here </a:t>
              </a:r>
            </a:p>
          </p:txBody>
        </p:sp>
        <p:sp>
          <p:nvSpPr>
            <p:cNvPr id="10" name="TextBox 9"/>
            <p:cNvSpPr txBox="1"/>
            <p:nvPr/>
          </p:nvSpPr>
          <p:spPr>
            <a:xfrm>
              <a:off x="2406286" y="3763742"/>
              <a:ext cx="1776705" cy="276999"/>
            </a:xfrm>
            <a:prstGeom prst="rect">
              <a:avLst/>
            </a:prstGeom>
            <a:noFill/>
          </p:spPr>
          <p:txBody>
            <a:bodyPr wrap="none" rtlCol="0">
              <a:spAutoFit/>
            </a:bodyPr>
            <a:lstStyle/>
            <a:p>
              <a:r>
                <a:rPr lang="en-US" sz="1200" dirty="0">
                  <a:solidFill>
                    <a:srgbClr val="FF0000"/>
                  </a:solidFill>
                </a:rPr>
                <a:t>(Highlight </a:t>
              </a:r>
              <a:r>
                <a:rPr lang="en-US" sz="1200" dirty="0" smtClean="0">
                  <a:solidFill>
                    <a:srgbClr val="FF0000"/>
                  </a:solidFill>
                </a:rPr>
                <a:t>outlier spectra)</a:t>
              </a:r>
              <a:endParaRPr lang="en-US" sz="1200" dirty="0">
                <a:solidFill>
                  <a:srgbClr val="FF0000"/>
                </a:solidFill>
              </a:endParaRPr>
            </a:p>
          </p:txBody>
        </p:sp>
        <p:cxnSp>
          <p:nvCxnSpPr>
            <p:cNvPr id="14" name="Straight Arrow Connector 13"/>
            <p:cNvCxnSpPr/>
            <p:nvPr/>
          </p:nvCxnSpPr>
          <p:spPr>
            <a:xfrm>
              <a:off x="3752850" y="4040741"/>
              <a:ext cx="573459" cy="34427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1740513" y="4137362"/>
            <a:ext cx="1600200" cy="1558588"/>
            <a:chOff x="1740513" y="4137362"/>
            <a:chExt cx="1600200" cy="1558588"/>
          </a:xfrm>
        </p:grpSpPr>
        <p:cxnSp>
          <p:nvCxnSpPr>
            <p:cNvPr id="5" name="Straight Arrow Connector 4"/>
            <p:cNvCxnSpPr/>
            <p:nvPr/>
          </p:nvCxnSpPr>
          <p:spPr>
            <a:xfrm>
              <a:off x="2947987" y="4678142"/>
              <a:ext cx="211999" cy="10178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807189" y="4137362"/>
              <a:ext cx="1533524" cy="369332"/>
            </a:xfrm>
            <a:prstGeom prst="rect">
              <a:avLst/>
            </a:prstGeom>
            <a:noFill/>
          </p:spPr>
          <p:txBody>
            <a:bodyPr wrap="square" rtlCol="0">
              <a:spAutoFit/>
            </a:bodyPr>
            <a:lstStyle/>
            <a:p>
              <a:pPr algn="ctr"/>
              <a:r>
                <a:rPr lang="en-US" dirty="0" smtClean="0">
                  <a:solidFill>
                    <a:srgbClr val="FF0000"/>
                  </a:solidFill>
                </a:rPr>
                <a:t>Click here </a:t>
              </a:r>
            </a:p>
          </p:txBody>
        </p:sp>
        <p:sp>
          <p:nvSpPr>
            <p:cNvPr id="7" name="TextBox 6"/>
            <p:cNvSpPr txBox="1"/>
            <p:nvPr/>
          </p:nvSpPr>
          <p:spPr>
            <a:xfrm>
              <a:off x="1740513" y="4401143"/>
              <a:ext cx="1510413" cy="276999"/>
            </a:xfrm>
            <a:prstGeom prst="rect">
              <a:avLst/>
            </a:prstGeom>
            <a:noFill/>
          </p:spPr>
          <p:txBody>
            <a:bodyPr wrap="none" rtlCol="0">
              <a:spAutoFit/>
            </a:bodyPr>
            <a:lstStyle/>
            <a:p>
              <a:r>
                <a:rPr lang="en-US" sz="1200" dirty="0" smtClean="0">
                  <a:solidFill>
                    <a:srgbClr val="FF0000"/>
                  </a:solidFill>
                </a:rPr>
                <a:t>(Deselect all </a:t>
              </a:r>
              <a:r>
                <a:rPr lang="en-US" sz="1200" dirty="0">
                  <a:solidFill>
                    <a:srgbClr val="FF0000"/>
                  </a:solidFill>
                </a:rPr>
                <a:t>spectra)</a:t>
              </a:r>
            </a:p>
          </p:txBody>
        </p:sp>
      </p:grpSp>
      <p:sp>
        <p:nvSpPr>
          <p:cNvPr id="24" name="TextBox 23"/>
          <p:cNvSpPr txBox="1"/>
          <p:nvPr/>
        </p:nvSpPr>
        <p:spPr>
          <a:xfrm>
            <a:off x="8506047" y="3615906"/>
            <a:ext cx="3215817" cy="646331"/>
          </a:xfrm>
          <a:prstGeom prst="rect">
            <a:avLst/>
          </a:prstGeom>
          <a:noFill/>
        </p:spPr>
        <p:txBody>
          <a:bodyPr wrap="none" rtlCol="0">
            <a:spAutoFit/>
          </a:bodyPr>
          <a:lstStyle/>
          <a:p>
            <a:r>
              <a:rPr lang="en-US" sz="1200" b="1" dirty="0" smtClean="0">
                <a:solidFill>
                  <a:srgbClr val="FF0000"/>
                </a:solidFill>
              </a:rPr>
              <a:t>NOTE: Might need to zoom to select spectra.</a:t>
            </a:r>
            <a:br>
              <a:rPr lang="en-US" sz="1200" b="1" dirty="0" smtClean="0">
                <a:solidFill>
                  <a:srgbClr val="FF0000"/>
                </a:solidFill>
              </a:rPr>
            </a:br>
            <a:r>
              <a:rPr lang="en-US" sz="1200" b="1" dirty="0" err="1" smtClean="0">
                <a:solidFill>
                  <a:srgbClr val="FF0000"/>
                </a:solidFill>
              </a:rPr>
              <a:t>Modelbuilder</a:t>
            </a:r>
            <a:r>
              <a:rPr lang="en-US" sz="1200" b="1" dirty="0" smtClean="0">
                <a:solidFill>
                  <a:srgbClr val="FF0000"/>
                </a:solidFill>
              </a:rPr>
              <a:t> supports scroll wheel, touch pad,</a:t>
            </a:r>
          </a:p>
          <a:p>
            <a:r>
              <a:rPr lang="en-US" sz="1200" b="1" dirty="0">
                <a:solidFill>
                  <a:srgbClr val="FF0000"/>
                </a:solidFill>
              </a:rPr>
              <a:t>a</a:t>
            </a:r>
            <a:r>
              <a:rPr lang="en-US" sz="1200" b="1" dirty="0" smtClean="0">
                <a:solidFill>
                  <a:srgbClr val="FF0000"/>
                </a:solidFill>
              </a:rPr>
              <a:t>nd CRTL+ keyboard zoom.</a:t>
            </a:r>
            <a:endParaRPr lang="en-US" sz="1200" b="1" dirty="0">
              <a:solidFill>
                <a:srgbClr val="FF0000"/>
              </a:solidFill>
            </a:endParaRPr>
          </a:p>
        </p:txBody>
      </p:sp>
    </p:spTree>
    <p:extLst>
      <p:ext uri="{BB962C8B-B14F-4D97-AF65-F5344CB8AC3E}">
        <p14:creationId xmlns:p14="http://schemas.microsoft.com/office/powerpoint/2010/main" val="410996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Excluding Specimen </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1845684"/>
            <a:ext cx="8698582" cy="4892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0244" y="5421742"/>
            <a:ext cx="2199297" cy="369332"/>
          </a:xfrm>
          <a:prstGeom prst="rect">
            <a:avLst/>
          </a:prstGeom>
          <a:noFill/>
        </p:spPr>
        <p:txBody>
          <a:bodyPr wrap="square" rtlCol="0">
            <a:spAutoFit/>
          </a:bodyPr>
          <a:lstStyle/>
          <a:p>
            <a:pPr algn="ctr"/>
            <a:r>
              <a:rPr lang="en-US" dirty="0" smtClean="0"/>
              <a:t>Click here </a:t>
            </a:r>
          </a:p>
        </p:txBody>
      </p:sp>
      <p:sp>
        <p:nvSpPr>
          <p:cNvPr id="6" name="TextBox 5"/>
          <p:cNvSpPr txBox="1"/>
          <p:nvPr/>
        </p:nvSpPr>
        <p:spPr>
          <a:xfrm>
            <a:off x="453461" y="5652575"/>
            <a:ext cx="1697709" cy="276999"/>
          </a:xfrm>
          <a:prstGeom prst="rect">
            <a:avLst/>
          </a:prstGeom>
          <a:noFill/>
        </p:spPr>
        <p:txBody>
          <a:bodyPr wrap="none" rtlCol="0">
            <a:spAutoFit/>
          </a:bodyPr>
          <a:lstStyle/>
          <a:p>
            <a:r>
              <a:rPr lang="en-US" sz="1200" dirty="0" smtClean="0"/>
              <a:t>(Exclude outlier spectra)</a:t>
            </a:r>
            <a:endParaRPr lang="en-US" sz="1200" dirty="0"/>
          </a:p>
        </p:txBody>
      </p:sp>
      <p:cxnSp>
        <p:nvCxnSpPr>
          <p:cNvPr id="7" name="Straight Arrow Connector 6"/>
          <p:cNvCxnSpPr/>
          <p:nvPr/>
        </p:nvCxnSpPr>
        <p:spPr>
          <a:xfrm>
            <a:off x="1637414" y="5929574"/>
            <a:ext cx="956930" cy="19477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0558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78000" y="1146810"/>
            <a:ext cx="1682064" cy="369332"/>
          </a:xfrm>
          <a:prstGeom prst="rect">
            <a:avLst/>
          </a:prstGeom>
          <a:noFill/>
        </p:spPr>
        <p:txBody>
          <a:bodyPr wrap="none" rtlCol="0">
            <a:spAutoFit/>
          </a:bodyPr>
          <a:lstStyle/>
          <a:p>
            <a:r>
              <a:rPr lang="en-US" dirty="0" smtClean="0"/>
              <a:t>Training Set TAB</a:t>
            </a:r>
            <a:endParaRPr lang="en-US" dirty="0"/>
          </a:p>
        </p:txBody>
      </p:sp>
      <p:sp>
        <p:nvSpPr>
          <p:cNvPr id="6" name="TextBox 5"/>
          <p:cNvSpPr txBox="1"/>
          <p:nvPr/>
        </p:nvSpPr>
        <p:spPr>
          <a:xfrm>
            <a:off x="7162800" y="1146810"/>
            <a:ext cx="2104230" cy="369332"/>
          </a:xfrm>
          <a:prstGeom prst="rect">
            <a:avLst/>
          </a:prstGeom>
          <a:noFill/>
        </p:spPr>
        <p:txBody>
          <a:bodyPr wrap="none" rtlCol="0">
            <a:spAutoFit/>
          </a:bodyPr>
          <a:lstStyle/>
          <a:p>
            <a:r>
              <a:rPr lang="en-US" dirty="0" smtClean="0"/>
              <a:t>Reference Value TAB</a:t>
            </a:r>
            <a:endParaRPr lang="en-US" dirty="0"/>
          </a:p>
        </p:txBody>
      </p:sp>
      <p:grpSp>
        <p:nvGrpSpPr>
          <p:cNvPr id="2" name="Group 1"/>
          <p:cNvGrpSpPr/>
          <p:nvPr/>
        </p:nvGrpSpPr>
        <p:grpSpPr>
          <a:xfrm>
            <a:off x="965201" y="1451611"/>
            <a:ext cx="8541511" cy="2813923"/>
            <a:chOff x="965201" y="1451611"/>
            <a:chExt cx="8541511" cy="2813923"/>
          </a:xfrm>
        </p:grpSpPr>
        <p:sp>
          <p:nvSpPr>
            <p:cNvPr id="4" name="TextBox 3"/>
            <p:cNvSpPr txBox="1"/>
            <p:nvPr/>
          </p:nvSpPr>
          <p:spPr>
            <a:xfrm>
              <a:off x="965201" y="1451611"/>
              <a:ext cx="3363293" cy="2031325"/>
            </a:xfrm>
            <a:prstGeom prst="rect">
              <a:avLst/>
            </a:prstGeom>
            <a:noFill/>
          </p:spPr>
          <p:txBody>
            <a:bodyPr wrap="none" rtlCol="0">
              <a:spAutoFit/>
            </a:bodyPr>
            <a:lstStyle/>
            <a:p>
              <a:r>
                <a:rPr lang="en-US" dirty="0" smtClean="0"/>
                <a:t>Scan_1   Specimen #1    min temp</a:t>
              </a:r>
            </a:p>
            <a:p>
              <a:r>
                <a:rPr lang="en-US" dirty="0" smtClean="0"/>
                <a:t>Scan_2   Specimen #1    mid temp</a:t>
              </a:r>
            </a:p>
            <a:p>
              <a:r>
                <a:rPr lang="en-US" dirty="0" smtClean="0"/>
                <a:t>Scan_3   Specimen #1    max temp</a:t>
              </a:r>
            </a:p>
            <a:p>
              <a:r>
                <a:rPr lang="en-US" dirty="0" smtClean="0"/>
                <a:t>Scan_4   Specimen #2    min temp</a:t>
              </a:r>
            </a:p>
            <a:p>
              <a:r>
                <a:rPr lang="en-US" dirty="0" smtClean="0"/>
                <a:t>Scan_5   Specimen #2    mid temp</a:t>
              </a:r>
            </a:p>
            <a:p>
              <a:r>
                <a:rPr lang="en-US" dirty="0" smtClean="0"/>
                <a:t>Scan_6   Specimen #2    max temp</a:t>
              </a:r>
            </a:p>
            <a:p>
              <a:r>
                <a:rPr lang="en-US" dirty="0" smtClean="0"/>
                <a:t>Scan_7   Specimen #3    min temp</a:t>
              </a:r>
              <a:endParaRPr lang="en-US" dirty="0"/>
            </a:p>
          </p:txBody>
        </p:sp>
        <p:sp>
          <p:nvSpPr>
            <p:cNvPr id="7" name="TextBox 6"/>
            <p:cNvSpPr txBox="1"/>
            <p:nvPr/>
          </p:nvSpPr>
          <p:spPr>
            <a:xfrm>
              <a:off x="7162801" y="1680211"/>
              <a:ext cx="2343911" cy="2585323"/>
            </a:xfrm>
            <a:prstGeom prst="rect">
              <a:avLst/>
            </a:prstGeom>
            <a:noFill/>
          </p:spPr>
          <p:txBody>
            <a:bodyPr wrap="none" rtlCol="0">
              <a:spAutoFit/>
            </a:bodyPr>
            <a:lstStyle/>
            <a:p>
              <a:r>
                <a:rPr lang="en-US" dirty="0" smtClean="0"/>
                <a:t>Specimen #1     11 brix </a:t>
              </a:r>
            </a:p>
            <a:p>
              <a:endParaRPr lang="en-US" dirty="0" smtClean="0"/>
            </a:p>
            <a:p>
              <a:r>
                <a:rPr lang="en-US" dirty="0" smtClean="0"/>
                <a:t>Specimen #2     15 brix</a:t>
              </a:r>
            </a:p>
            <a:p>
              <a:r>
                <a:rPr lang="en-US" dirty="0" smtClean="0"/>
                <a:t> </a:t>
              </a:r>
            </a:p>
            <a:p>
              <a:r>
                <a:rPr lang="en-US" dirty="0" smtClean="0"/>
                <a:t>Specimen #3     17 brix</a:t>
              </a:r>
            </a:p>
            <a:p>
              <a:endParaRPr lang="en-US" dirty="0" smtClean="0"/>
            </a:p>
            <a:p>
              <a:r>
                <a:rPr lang="en-US" dirty="0" smtClean="0"/>
                <a:t>Specimen #4     12 brix </a:t>
              </a:r>
            </a:p>
            <a:p>
              <a:r>
                <a:rPr lang="en-US" dirty="0" smtClean="0"/>
                <a:t> </a:t>
              </a:r>
            </a:p>
            <a:p>
              <a:endParaRPr lang="en-US" dirty="0" smtClean="0"/>
            </a:p>
          </p:txBody>
        </p:sp>
        <p:cxnSp>
          <p:nvCxnSpPr>
            <p:cNvPr id="9" name="Straight Arrow Connector 8"/>
            <p:cNvCxnSpPr/>
            <p:nvPr/>
          </p:nvCxnSpPr>
          <p:spPr>
            <a:xfrm>
              <a:off x="5334000" y="1680210"/>
              <a:ext cx="1828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308600" y="1985010"/>
              <a:ext cx="2057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308600" y="2436792"/>
              <a:ext cx="1854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308600" y="2467272"/>
              <a:ext cx="1854200" cy="2539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334000" y="2594230"/>
              <a:ext cx="2032000" cy="3808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7" idx="1"/>
            </p:cNvCxnSpPr>
            <p:nvPr/>
          </p:nvCxnSpPr>
          <p:spPr>
            <a:xfrm flipV="1">
              <a:off x="5359400" y="2972873"/>
              <a:ext cx="1803401" cy="309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306061" y="1946910"/>
              <a:ext cx="18567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524001" y="4175760"/>
            <a:ext cx="7637027" cy="923330"/>
          </a:xfrm>
          <a:prstGeom prst="rect">
            <a:avLst/>
          </a:prstGeom>
          <a:noFill/>
        </p:spPr>
        <p:txBody>
          <a:bodyPr wrap="none" rtlCol="0">
            <a:spAutoFit/>
          </a:bodyPr>
          <a:lstStyle/>
          <a:p>
            <a:r>
              <a:rPr lang="en-US" dirty="0" smtClean="0"/>
              <a:t>Modelbuilder uses a   </a:t>
            </a:r>
            <a:r>
              <a:rPr lang="en-US" b="1" dirty="0" smtClean="0"/>
              <a:t>“many:one”</a:t>
            </a:r>
            <a:r>
              <a:rPr lang="en-US" dirty="0" smtClean="0"/>
              <a:t>   mapping of spectra to reference value.</a:t>
            </a:r>
          </a:p>
          <a:p>
            <a:r>
              <a:rPr lang="en-US" dirty="0" smtClean="0"/>
              <a:t>If you have 100 fruit each scanned 3 timed at the same location then you have; </a:t>
            </a:r>
          </a:p>
          <a:p>
            <a:r>
              <a:rPr lang="en-US" dirty="0" smtClean="0"/>
              <a:t>   300 scans = 100 specimen = 100 entries for reference values</a:t>
            </a:r>
            <a:endParaRPr lang="en-US" dirty="0"/>
          </a:p>
        </p:txBody>
      </p:sp>
      <p:sp>
        <p:nvSpPr>
          <p:cNvPr id="28" name="TextBox 27"/>
          <p:cNvSpPr txBox="1"/>
          <p:nvPr/>
        </p:nvSpPr>
        <p:spPr>
          <a:xfrm>
            <a:off x="1137920" y="228601"/>
            <a:ext cx="8825686" cy="769441"/>
          </a:xfrm>
          <a:prstGeom prst="rect">
            <a:avLst/>
          </a:prstGeom>
          <a:noFill/>
        </p:spPr>
        <p:txBody>
          <a:bodyPr wrap="none" rtlCol="0">
            <a:spAutoFit/>
          </a:bodyPr>
          <a:lstStyle/>
          <a:p>
            <a:r>
              <a:rPr lang="en-US" sz="4400" dirty="0" smtClean="0"/>
              <a:t>Correct Data Entry into Model Builder</a:t>
            </a:r>
            <a:endParaRPr lang="en-US" sz="4400" dirty="0"/>
          </a:p>
        </p:txBody>
      </p:sp>
    </p:spTree>
    <p:extLst>
      <p:ext uri="{BB962C8B-B14F-4D97-AF65-F5344CB8AC3E}">
        <p14:creationId xmlns:p14="http://schemas.microsoft.com/office/powerpoint/2010/main" val="3186741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78000" y="1146810"/>
            <a:ext cx="1682064" cy="369332"/>
          </a:xfrm>
          <a:prstGeom prst="rect">
            <a:avLst/>
          </a:prstGeom>
          <a:noFill/>
        </p:spPr>
        <p:txBody>
          <a:bodyPr wrap="none" rtlCol="0">
            <a:spAutoFit/>
          </a:bodyPr>
          <a:lstStyle/>
          <a:p>
            <a:r>
              <a:rPr lang="en-US" dirty="0" smtClean="0"/>
              <a:t>Training Set TAB</a:t>
            </a:r>
            <a:endParaRPr lang="en-US" dirty="0"/>
          </a:p>
        </p:txBody>
      </p:sp>
      <p:sp>
        <p:nvSpPr>
          <p:cNvPr id="6" name="TextBox 5"/>
          <p:cNvSpPr txBox="1"/>
          <p:nvPr/>
        </p:nvSpPr>
        <p:spPr>
          <a:xfrm>
            <a:off x="7162800" y="1146810"/>
            <a:ext cx="2104230" cy="369332"/>
          </a:xfrm>
          <a:prstGeom prst="rect">
            <a:avLst/>
          </a:prstGeom>
          <a:noFill/>
        </p:spPr>
        <p:txBody>
          <a:bodyPr wrap="none" rtlCol="0">
            <a:spAutoFit/>
          </a:bodyPr>
          <a:lstStyle/>
          <a:p>
            <a:r>
              <a:rPr lang="en-US" dirty="0" smtClean="0"/>
              <a:t>Reference Value TAB</a:t>
            </a:r>
            <a:endParaRPr lang="en-US" dirty="0"/>
          </a:p>
        </p:txBody>
      </p:sp>
      <p:grpSp>
        <p:nvGrpSpPr>
          <p:cNvPr id="2" name="Group 1"/>
          <p:cNvGrpSpPr/>
          <p:nvPr/>
        </p:nvGrpSpPr>
        <p:grpSpPr>
          <a:xfrm>
            <a:off x="965201" y="1451611"/>
            <a:ext cx="8541511" cy="2395715"/>
            <a:chOff x="965201" y="1451611"/>
            <a:chExt cx="8541511" cy="2395715"/>
          </a:xfrm>
        </p:grpSpPr>
        <p:sp>
          <p:nvSpPr>
            <p:cNvPr id="4" name="TextBox 3"/>
            <p:cNvSpPr txBox="1"/>
            <p:nvPr/>
          </p:nvSpPr>
          <p:spPr>
            <a:xfrm>
              <a:off x="965201" y="1451611"/>
              <a:ext cx="3363293" cy="2031325"/>
            </a:xfrm>
            <a:prstGeom prst="rect">
              <a:avLst/>
            </a:prstGeom>
            <a:noFill/>
          </p:spPr>
          <p:txBody>
            <a:bodyPr wrap="none" rtlCol="0">
              <a:spAutoFit/>
            </a:bodyPr>
            <a:lstStyle/>
            <a:p>
              <a:r>
                <a:rPr lang="en-US" dirty="0" smtClean="0"/>
                <a:t>Scan_1   Specimen #1    min temp</a:t>
              </a:r>
            </a:p>
            <a:p>
              <a:r>
                <a:rPr lang="en-US" dirty="0" smtClean="0"/>
                <a:t>Scan_2   Specimen #1    mid temp</a:t>
              </a:r>
            </a:p>
            <a:p>
              <a:r>
                <a:rPr lang="en-US" dirty="0" smtClean="0"/>
                <a:t>Scan_3   Specimen #1    max temp</a:t>
              </a:r>
            </a:p>
            <a:p>
              <a:r>
                <a:rPr lang="en-US" dirty="0" smtClean="0"/>
                <a:t>Scan_4   Specimen #2    min temp</a:t>
              </a:r>
            </a:p>
            <a:p>
              <a:r>
                <a:rPr lang="en-US" dirty="0" smtClean="0"/>
                <a:t>Scan_5   Specimen #2    mid temp</a:t>
              </a:r>
            </a:p>
            <a:p>
              <a:r>
                <a:rPr lang="en-US" dirty="0" smtClean="0"/>
                <a:t>Scan_6   Specimen #2    max temp</a:t>
              </a:r>
            </a:p>
            <a:p>
              <a:r>
                <a:rPr lang="en-US" dirty="0" smtClean="0"/>
                <a:t>Scan_7   Specimen #3    min temp</a:t>
              </a:r>
              <a:endParaRPr lang="en-US" dirty="0"/>
            </a:p>
          </p:txBody>
        </p:sp>
        <p:sp>
          <p:nvSpPr>
            <p:cNvPr id="7" name="TextBox 6"/>
            <p:cNvSpPr txBox="1"/>
            <p:nvPr/>
          </p:nvSpPr>
          <p:spPr>
            <a:xfrm>
              <a:off x="7162801" y="1539002"/>
              <a:ext cx="2343911" cy="2308324"/>
            </a:xfrm>
            <a:prstGeom prst="rect">
              <a:avLst/>
            </a:prstGeom>
            <a:noFill/>
          </p:spPr>
          <p:txBody>
            <a:bodyPr wrap="none" rtlCol="0">
              <a:spAutoFit/>
            </a:bodyPr>
            <a:lstStyle/>
            <a:p>
              <a:r>
                <a:rPr lang="en-US" dirty="0" smtClean="0"/>
                <a:t>Specimen #1     11 brix </a:t>
              </a:r>
            </a:p>
            <a:p>
              <a:r>
                <a:rPr lang="en-US" dirty="0" smtClean="0"/>
                <a:t>Specimen #2     11 brix</a:t>
              </a:r>
            </a:p>
            <a:p>
              <a:r>
                <a:rPr lang="en-US" dirty="0" smtClean="0"/>
                <a:t>Specimen #3     11 brix</a:t>
              </a:r>
            </a:p>
            <a:p>
              <a:r>
                <a:rPr lang="en-US" dirty="0" smtClean="0"/>
                <a:t>Specimen #4     15 Brix</a:t>
              </a:r>
            </a:p>
            <a:p>
              <a:r>
                <a:rPr lang="en-US" dirty="0" smtClean="0"/>
                <a:t>Specimen #5     15 brix</a:t>
              </a:r>
            </a:p>
            <a:p>
              <a:r>
                <a:rPr lang="en-US" dirty="0" smtClean="0"/>
                <a:t>Specimen #6     15 brix</a:t>
              </a:r>
            </a:p>
            <a:p>
              <a:r>
                <a:rPr lang="en-US" dirty="0" smtClean="0"/>
                <a:t>Specimen #7     17 brix </a:t>
              </a:r>
            </a:p>
            <a:p>
              <a:r>
                <a:rPr lang="en-US" dirty="0" smtClean="0"/>
                <a:t> </a:t>
              </a:r>
            </a:p>
          </p:txBody>
        </p:sp>
        <p:cxnSp>
          <p:nvCxnSpPr>
            <p:cNvPr id="9" name="Straight Arrow Connector 8"/>
            <p:cNvCxnSpPr/>
            <p:nvPr/>
          </p:nvCxnSpPr>
          <p:spPr>
            <a:xfrm>
              <a:off x="5334000" y="1680210"/>
              <a:ext cx="18288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08600" y="2213610"/>
              <a:ext cx="1854200" cy="723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308600" y="2436792"/>
              <a:ext cx="1854200" cy="1540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308600" y="2721188"/>
              <a:ext cx="1854200" cy="982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334000" y="2975104"/>
              <a:ext cx="1828800" cy="1490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81600" y="3327857"/>
              <a:ext cx="1981200" cy="15507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306061" y="1946910"/>
              <a:ext cx="1856740" cy="1104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524001" y="4175760"/>
            <a:ext cx="7637027" cy="1477328"/>
          </a:xfrm>
          <a:prstGeom prst="rect">
            <a:avLst/>
          </a:prstGeom>
          <a:noFill/>
        </p:spPr>
        <p:txBody>
          <a:bodyPr wrap="none" rtlCol="0">
            <a:spAutoFit/>
          </a:bodyPr>
          <a:lstStyle/>
          <a:p>
            <a:r>
              <a:rPr lang="en-US" dirty="0" smtClean="0"/>
              <a:t>  Inputting data in this format WILL NOT WORK AND WILL GIVE POOR RESULTS</a:t>
            </a:r>
          </a:p>
          <a:p>
            <a:r>
              <a:rPr lang="en-US" dirty="0" smtClean="0"/>
              <a:t>If you have 100 fruit each scanned 3 timed at the same location then you have; </a:t>
            </a:r>
          </a:p>
          <a:p>
            <a:r>
              <a:rPr lang="en-US" dirty="0" smtClean="0"/>
              <a:t>   300 scans = 100 specimen = 300 entries for reference values </a:t>
            </a:r>
          </a:p>
          <a:p>
            <a:r>
              <a:rPr lang="en-US" dirty="0" smtClean="0"/>
              <a:t>Modelbuilder will only use the first 100 entries in the reference value tab, </a:t>
            </a:r>
          </a:p>
          <a:p>
            <a:r>
              <a:rPr lang="en-US" dirty="0" smtClean="0"/>
              <a:t>because there are only 100 specimen indicated in the training set tab.</a:t>
            </a:r>
            <a:endParaRPr lang="en-US" dirty="0"/>
          </a:p>
        </p:txBody>
      </p:sp>
      <p:sp>
        <p:nvSpPr>
          <p:cNvPr id="28" name="TextBox 27"/>
          <p:cNvSpPr txBox="1"/>
          <p:nvPr/>
        </p:nvSpPr>
        <p:spPr>
          <a:xfrm>
            <a:off x="702077" y="228600"/>
            <a:ext cx="9280874" cy="769441"/>
          </a:xfrm>
          <a:prstGeom prst="rect">
            <a:avLst/>
          </a:prstGeom>
          <a:noFill/>
        </p:spPr>
        <p:txBody>
          <a:bodyPr wrap="none" rtlCol="0">
            <a:spAutoFit/>
          </a:bodyPr>
          <a:lstStyle/>
          <a:p>
            <a:r>
              <a:rPr lang="en-US" sz="4400" dirty="0" smtClean="0"/>
              <a:t>Improper Data </a:t>
            </a:r>
            <a:r>
              <a:rPr lang="en-US" sz="4400" dirty="0"/>
              <a:t>Entry into Model Builder</a:t>
            </a:r>
          </a:p>
        </p:txBody>
      </p:sp>
    </p:spTree>
    <p:extLst>
      <p:ext uri="{BB962C8B-B14F-4D97-AF65-F5344CB8AC3E}">
        <p14:creationId xmlns:p14="http://schemas.microsoft.com/office/powerpoint/2010/main" val="1387861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243" y="250413"/>
            <a:ext cx="8596668" cy="1320800"/>
          </a:xfrm>
        </p:spPr>
        <p:txBody>
          <a:bodyPr/>
          <a:lstStyle/>
          <a:p>
            <a:r>
              <a:rPr lang="en-US" b="1" dirty="0" smtClean="0">
                <a:latin typeface="Myriad Pro" panose="020B0503030403020204" pitchFamily="34" charset="0"/>
              </a:rPr>
              <a:t>F-750 Features</a:t>
            </a:r>
            <a:endParaRPr lang="en-US" dirty="0">
              <a:latin typeface="Myriad Pro" panose="020B0503030403020204" pitchFamily="34" charset="0"/>
            </a:endParaRPr>
          </a:p>
        </p:txBody>
      </p:sp>
      <p:sp>
        <p:nvSpPr>
          <p:cNvPr id="3" name="Content Placeholder 2"/>
          <p:cNvSpPr>
            <a:spLocks noGrp="1"/>
          </p:cNvSpPr>
          <p:nvPr>
            <p:ph idx="1"/>
          </p:nvPr>
        </p:nvSpPr>
        <p:spPr>
          <a:xfrm>
            <a:off x="547302" y="1571212"/>
            <a:ext cx="7054294" cy="4849811"/>
          </a:xfrm>
        </p:spPr>
        <p:txBody>
          <a:bodyPr>
            <a:normAutofit/>
          </a:bodyPr>
          <a:lstStyle/>
          <a:p>
            <a:pPr lvl="0">
              <a:spcBef>
                <a:spcPts val="0"/>
              </a:spcBef>
            </a:pPr>
            <a:r>
              <a:rPr lang="en-US" sz="1600" b="1" dirty="0" smtClean="0">
                <a:latin typeface="Myriad Pro" panose="020B0503030403020204" pitchFamily="34" charset="0"/>
              </a:rPr>
              <a:t>Portable</a:t>
            </a:r>
            <a:r>
              <a:rPr lang="en-US" sz="1600" b="1" dirty="0">
                <a:latin typeface="Myriad Pro" panose="020B0503030403020204" pitchFamily="34" charset="0"/>
              </a:rPr>
              <a:t>, lightweight and easy to operate.</a:t>
            </a:r>
            <a:r>
              <a:rPr lang="en-US" sz="1600" dirty="0">
                <a:latin typeface="Myriad Pro" panose="020B0503030403020204" pitchFamily="34" charset="0"/>
              </a:rPr>
              <a:t/>
            </a:r>
            <a:br>
              <a:rPr lang="en-US" sz="1600" dirty="0">
                <a:latin typeface="Myriad Pro" panose="020B0503030403020204" pitchFamily="34" charset="0"/>
              </a:rPr>
            </a:br>
            <a:r>
              <a:rPr lang="en-US" sz="1600" i="1" dirty="0">
                <a:latin typeface="Myriad Pro" panose="020B0503030403020204" pitchFamily="34" charset="0"/>
              </a:rPr>
              <a:t>One button operation for recording </a:t>
            </a:r>
            <a:endParaRPr lang="en-US" sz="1600" i="1" dirty="0" smtClean="0">
              <a:latin typeface="Myriad Pro" panose="020B0503030403020204" pitchFamily="34" charset="0"/>
            </a:endParaRPr>
          </a:p>
          <a:p>
            <a:pPr marL="0" lvl="0" indent="0">
              <a:spcBef>
                <a:spcPts val="0"/>
              </a:spcBef>
              <a:buNone/>
            </a:pPr>
            <a:r>
              <a:rPr lang="en-US" sz="1600" i="1" dirty="0">
                <a:latin typeface="Myriad Pro" panose="020B0503030403020204" pitchFamily="34" charset="0"/>
              </a:rPr>
              <a:t> </a:t>
            </a:r>
            <a:r>
              <a:rPr lang="en-US" sz="1600" i="1" dirty="0" smtClean="0">
                <a:latin typeface="Myriad Pro" panose="020B0503030403020204" pitchFamily="34" charset="0"/>
              </a:rPr>
              <a:t>    new </a:t>
            </a:r>
            <a:r>
              <a:rPr lang="en-US" sz="1600" i="1" dirty="0">
                <a:latin typeface="Myriad Pro" panose="020B0503030403020204" pitchFamily="34" charset="0"/>
              </a:rPr>
              <a:t>measurements.</a:t>
            </a:r>
            <a:r>
              <a:rPr lang="en-US" sz="1600" dirty="0">
                <a:latin typeface="Myriad Pro" panose="020B0503030403020204" pitchFamily="34" charset="0"/>
              </a:rPr>
              <a:t/>
            </a:r>
            <a:br>
              <a:rPr lang="en-US" sz="1600" dirty="0">
                <a:latin typeface="Myriad Pro" panose="020B0503030403020204" pitchFamily="34" charset="0"/>
              </a:rPr>
            </a:br>
            <a:endParaRPr lang="en-US" sz="1600" dirty="0">
              <a:latin typeface="Myriad Pro" panose="020B0503030403020204" pitchFamily="34" charset="0"/>
            </a:endParaRPr>
          </a:p>
          <a:p>
            <a:pPr lvl="0">
              <a:lnSpc>
                <a:spcPct val="120000"/>
              </a:lnSpc>
              <a:spcBef>
                <a:spcPts val="0"/>
              </a:spcBef>
            </a:pPr>
            <a:r>
              <a:rPr lang="en-US" sz="1600" b="1" dirty="0">
                <a:latin typeface="Myriad Pro" panose="020B0503030403020204" pitchFamily="34" charset="0"/>
              </a:rPr>
              <a:t>Repeatable, Precise, and Non-destructive </a:t>
            </a:r>
            <a:endParaRPr lang="en-US" sz="1600" b="1" dirty="0" smtClean="0">
              <a:latin typeface="Myriad Pro" panose="020B0503030403020204" pitchFamily="34" charset="0"/>
            </a:endParaRPr>
          </a:p>
          <a:p>
            <a:pPr marL="0" lvl="0" indent="0">
              <a:lnSpc>
                <a:spcPct val="120000"/>
              </a:lnSpc>
              <a:spcBef>
                <a:spcPts val="0"/>
              </a:spcBef>
              <a:buNone/>
            </a:pPr>
            <a:r>
              <a:rPr lang="en-US" sz="1600" b="1" dirty="0">
                <a:latin typeface="Myriad Pro" panose="020B0503030403020204" pitchFamily="34" charset="0"/>
              </a:rPr>
              <a:t> </a:t>
            </a:r>
            <a:r>
              <a:rPr lang="en-US" sz="1600" b="1" dirty="0" smtClean="0">
                <a:latin typeface="Myriad Pro" panose="020B0503030403020204" pitchFamily="34" charset="0"/>
              </a:rPr>
              <a:t>     measurements</a:t>
            </a:r>
            <a:r>
              <a:rPr lang="en-US" sz="1600" b="1" dirty="0">
                <a:latin typeface="Myriad Pro" panose="020B0503030403020204" pitchFamily="34" charset="0"/>
              </a:rPr>
              <a:t>.</a:t>
            </a:r>
            <a:r>
              <a:rPr lang="en-US" sz="1600" dirty="0">
                <a:latin typeface="Myriad Pro" panose="020B0503030403020204" pitchFamily="34" charset="0"/>
              </a:rPr>
              <a:t/>
            </a:r>
            <a:br>
              <a:rPr lang="en-US" sz="1600" dirty="0">
                <a:latin typeface="Myriad Pro" panose="020B0503030403020204" pitchFamily="34" charset="0"/>
              </a:rPr>
            </a:br>
            <a:r>
              <a:rPr lang="en-US" sz="1600" dirty="0" smtClean="0">
                <a:latin typeface="Myriad Pro" panose="020B0503030403020204" pitchFamily="34" charset="0"/>
              </a:rPr>
              <a:t>      </a:t>
            </a:r>
            <a:r>
              <a:rPr lang="en-US" sz="1600" i="1" dirty="0" smtClean="0">
                <a:latin typeface="Myriad Pro" panose="020B0503030403020204" pitchFamily="34" charset="0"/>
              </a:rPr>
              <a:t>Spectrometer </a:t>
            </a:r>
            <a:r>
              <a:rPr lang="en-US" sz="1600" i="1" dirty="0">
                <a:latin typeface="Myriad Pro" panose="020B0503030403020204" pitchFamily="34" charset="0"/>
              </a:rPr>
              <a:t>standard deviation &gt; 0.017%</a:t>
            </a:r>
            <a:br>
              <a:rPr lang="en-US" sz="1600" i="1" dirty="0">
                <a:latin typeface="Myriad Pro" panose="020B0503030403020204" pitchFamily="34" charset="0"/>
              </a:rPr>
            </a:br>
            <a:endParaRPr lang="en-US" sz="1600" dirty="0">
              <a:latin typeface="Myriad Pro" panose="020B0503030403020204" pitchFamily="34" charset="0"/>
            </a:endParaRPr>
          </a:p>
          <a:p>
            <a:pPr lvl="0">
              <a:lnSpc>
                <a:spcPct val="120000"/>
              </a:lnSpc>
              <a:spcBef>
                <a:spcPts val="0"/>
              </a:spcBef>
            </a:pPr>
            <a:r>
              <a:rPr lang="en-US" sz="1600" b="1" dirty="0">
                <a:latin typeface="Myriad Pro" panose="020B0503030403020204" pitchFamily="34" charset="0"/>
              </a:rPr>
              <a:t>True Sunlight Readable Transflective </a:t>
            </a:r>
            <a:r>
              <a:rPr lang="en-US" sz="1600" b="1" dirty="0" smtClean="0">
                <a:latin typeface="Myriad Pro" panose="020B0503030403020204" pitchFamily="34" charset="0"/>
              </a:rPr>
              <a:t>Display.</a:t>
            </a:r>
          </a:p>
          <a:p>
            <a:pPr marL="0" lvl="0" indent="0">
              <a:lnSpc>
                <a:spcPct val="120000"/>
              </a:lnSpc>
              <a:spcBef>
                <a:spcPts val="0"/>
              </a:spcBef>
              <a:buNone/>
            </a:pPr>
            <a:r>
              <a:rPr lang="en-US" sz="1600" i="1" dirty="0" smtClean="0">
                <a:latin typeface="Myriad Pro" panose="020B0503030403020204" pitchFamily="34" charset="0"/>
              </a:rPr>
              <a:t>      The </a:t>
            </a:r>
            <a:r>
              <a:rPr lang="en-US" sz="1600" i="1" dirty="0">
                <a:latin typeface="Myriad Pro" panose="020B0503030403020204" pitchFamily="34" charset="0"/>
              </a:rPr>
              <a:t>contrast of this display actually </a:t>
            </a:r>
            <a:r>
              <a:rPr lang="en-US" sz="1600" i="1" u="sng" dirty="0">
                <a:latin typeface="Myriad Pro" panose="020B0503030403020204" pitchFamily="34" charset="0"/>
              </a:rPr>
              <a:t>increases</a:t>
            </a:r>
            <a:r>
              <a:rPr lang="en-US" sz="1600" i="1" dirty="0">
                <a:latin typeface="Myriad Pro" panose="020B0503030403020204" pitchFamily="34" charset="0"/>
              </a:rPr>
              <a:t> under brighter sunlight.  </a:t>
            </a:r>
            <a:br>
              <a:rPr lang="en-US" sz="1600" i="1" dirty="0">
                <a:latin typeface="Myriad Pro" panose="020B0503030403020204" pitchFamily="34" charset="0"/>
              </a:rPr>
            </a:br>
            <a:endParaRPr lang="en-US" sz="1600" dirty="0">
              <a:latin typeface="Myriad Pro" panose="020B0503030403020204" pitchFamily="34" charset="0"/>
            </a:endParaRPr>
          </a:p>
          <a:p>
            <a:pPr lvl="0">
              <a:spcBef>
                <a:spcPts val="0"/>
              </a:spcBef>
            </a:pPr>
            <a:r>
              <a:rPr lang="en-US" sz="1600" b="1" dirty="0">
                <a:latin typeface="Myriad Pro" panose="020B0503030403020204" pitchFamily="34" charset="0"/>
              </a:rPr>
              <a:t>Removable, re-chargeable standard sized </a:t>
            </a:r>
            <a:r>
              <a:rPr lang="en-US" sz="1600" b="1" dirty="0" smtClean="0">
                <a:latin typeface="Myriad Pro" panose="020B0503030403020204" pitchFamily="34" charset="0"/>
              </a:rPr>
              <a:t>batteries</a:t>
            </a:r>
            <a:r>
              <a:rPr lang="en-US" sz="1600" dirty="0">
                <a:latin typeface="Myriad Pro" panose="020B0503030403020204" pitchFamily="34" charset="0"/>
              </a:rPr>
              <a:t/>
            </a:r>
            <a:br>
              <a:rPr lang="en-US" sz="1600" dirty="0">
                <a:latin typeface="Myriad Pro" panose="020B0503030403020204" pitchFamily="34" charset="0"/>
              </a:rPr>
            </a:br>
            <a:r>
              <a:rPr lang="en-US" sz="1600" i="1" dirty="0">
                <a:latin typeface="Myriad Pro" panose="020B0503030403020204" pitchFamily="34" charset="0"/>
              </a:rPr>
              <a:t>Includes a stand-alone battery charger which enables the charging of one set while using another.  Two sets of batteries are included with the device. </a:t>
            </a:r>
            <a:r>
              <a:rPr lang="en-US" sz="1600" dirty="0">
                <a:latin typeface="Myriad Pro" panose="020B0503030403020204" pitchFamily="34" charset="0"/>
              </a:rPr>
              <a:t> </a:t>
            </a:r>
          </a:p>
          <a:p>
            <a:pPr lvl="0">
              <a:spcBef>
                <a:spcPts val="0"/>
              </a:spcBef>
            </a:pPr>
            <a:endParaRPr lang="en-US" sz="1600" dirty="0">
              <a:latin typeface="Myriad Pro" panose="020B0503030403020204" pitchFamily="34" charset="0"/>
            </a:endParaRPr>
          </a:p>
          <a:p>
            <a:pPr lvl="0">
              <a:spcBef>
                <a:spcPts val="0"/>
              </a:spcBef>
            </a:pPr>
            <a:r>
              <a:rPr lang="en-US" sz="1600" b="1" dirty="0" smtClean="0">
                <a:latin typeface="Myriad Pro" panose="020B0503030403020204" pitchFamily="34" charset="0"/>
              </a:rPr>
              <a:t>48 Channel GPS </a:t>
            </a:r>
            <a:r>
              <a:rPr lang="en-US" sz="1600" dirty="0">
                <a:latin typeface="Myriad Pro" panose="020B0503030403020204" pitchFamily="34" charset="0"/>
              </a:rPr>
              <a:t/>
            </a:r>
            <a:br>
              <a:rPr lang="en-US" sz="1600" dirty="0">
                <a:latin typeface="Myriad Pro" panose="020B0503030403020204" pitchFamily="34" charset="0"/>
              </a:rPr>
            </a:br>
            <a:r>
              <a:rPr lang="en-US" sz="1600" i="1" dirty="0">
                <a:latin typeface="Myriad Pro" panose="020B0503030403020204" pitchFamily="34" charset="0"/>
              </a:rPr>
              <a:t>Allows spatial mapping of collected data</a:t>
            </a:r>
            <a:r>
              <a:rPr lang="en-US" sz="1600" dirty="0">
                <a:latin typeface="Myriad Pro" panose="020B0503030403020204" pitchFamily="34" charset="0"/>
              </a:rPr>
              <a:t> </a:t>
            </a:r>
          </a:p>
          <a:p>
            <a:endParaRPr lang="en-US" dirty="0">
              <a:latin typeface="Myriad Pro" panose="020B0503030403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2160" y="1290016"/>
            <a:ext cx="3658527" cy="4265539"/>
          </a:xfrm>
          <a:prstGeom prst="rect">
            <a:avLst/>
          </a:prstGeom>
        </p:spPr>
      </p:pic>
    </p:spTree>
    <p:extLst>
      <p:ext uri="{BB962C8B-B14F-4D97-AF65-F5344CB8AC3E}">
        <p14:creationId xmlns:p14="http://schemas.microsoft.com/office/powerpoint/2010/main" val="173322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latin typeface="Myriad Pro" panose="020B0503030403020204" pitchFamily="34" charset="0"/>
              </a:rPr>
              <a:t>Step 3: Importing Reference Values into Model Builder</a:t>
            </a:r>
            <a:endParaRPr lang="en-US" dirty="0">
              <a:latin typeface="Myriad Pro" panose="020B0503030403020204" pitchFamily="34" charset="0"/>
            </a:endParaRPr>
          </a:p>
        </p:txBody>
      </p:sp>
      <p:sp>
        <p:nvSpPr>
          <p:cNvPr id="3" name="Content Placeholder 2"/>
          <p:cNvSpPr>
            <a:spLocks noGrp="1"/>
          </p:cNvSpPr>
          <p:nvPr>
            <p:ph idx="1"/>
          </p:nvPr>
        </p:nvSpPr>
        <p:spPr>
          <a:xfrm>
            <a:off x="677334" y="2361757"/>
            <a:ext cx="6326970" cy="3880773"/>
          </a:xfrm>
        </p:spPr>
        <p:txBody>
          <a:bodyPr>
            <a:normAutofit lnSpcReduction="10000"/>
          </a:bodyPr>
          <a:lstStyle/>
          <a:p>
            <a:r>
              <a:rPr lang="en-US" sz="2600" dirty="0" smtClean="0">
                <a:latin typeface="Myriad Pro" panose="020B0503030403020204" pitchFamily="34" charset="0"/>
              </a:rPr>
              <a:t>If </a:t>
            </a:r>
            <a:r>
              <a:rPr lang="en-US" sz="2600" dirty="0">
                <a:latin typeface="Myriad Pro" panose="020B0503030403020204" pitchFamily="34" charset="0"/>
              </a:rPr>
              <a:t>they are in CSV </a:t>
            </a:r>
            <a:r>
              <a:rPr lang="en-US" sz="2600" dirty="0" smtClean="0">
                <a:latin typeface="Myriad Pro" panose="020B0503030403020204" pitchFamily="34" charset="0"/>
              </a:rPr>
              <a:t>format, they can be directly import</a:t>
            </a:r>
            <a:r>
              <a:rPr lang="en-US" sz="2600" dirty="0">
                <a:latin typeface="Myriad Pro" panose="020B0503030403020204" pitchFamily="34" charset="0"/>
              </a:rPr>
              <a:t>. If they are not in CSV format, they can be manually entered or copied and pasted from </a:t>
            </a:r>
            <a:r>
              <a:rPr lang="en-US" sz="2600" dirty="0" smtClean="0">
                <a:latin typeface="Myriad Pro" panose="020B0503030403020204" pitchFamily="34" charset="0"/>
              </a:rPr>
              <a:t>Excel.</a:t>
            </a:r>
          </a:p>
          <a:p>
            <a:pPr lvl="0"/>
            <a:r>
              <a:rPr lang="en-US" sz="2600" dirty="0">
                <a:latin typeface="Myriad Pro" panose="020B0503030403020204" pitchFamily="34" charset="0"/>
              </a:rPr>
              <a:t>Be sure that all specimens included in the training set also have corresponding Reference Values. </a:t>
            </a:r>
            <a:endParaRPr lang="en-US" sz="2600" dirty="0" smtClean="0">
              <a:latin typeface="Myriad Pro" panose="020B0503030403020204" pitchFamily="34" charset="0"/>
            </a:endParaRPr>
          </a:p>
          <a:p>
            <a:pPr lvl="0"/>
            <a:r>
              <a:rPr lang="en-US" sz="2600" dirty="0" smtClean="0">
                <a:latin typeface="Myriad Pro" panose="020B0503030403020204" pitchFamily="34" charset="0"/>
              </a:rPr>
              <a:t>To </a:t>
            </a:r>
            <a:r>
              <a:rPr lang="en-US" sz="2600" dirty="0">
                <a:latin typeface="Myriad Pro" panose="020B0503030403020204" pitchFamily="34" charset="0"/>
              </a:rPr>
              <a:t>change the column headers, double-click to rename them (e.g. Dry Matter or TSS). </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9333" y="2237532"/>
            <a:ext cx="4881272" cy="3877517"/>
          </a:xfrm>
          <a:prstGeom prst="rect">
            <a:avLst/>
          </a:prstGeom>
        </p:spPr>
      </p:pic>
    </p:spTree>
    <p:extLst>
      <p:ext uri="{BB962C8B-B14F-4D97-AF65-F5344CB8AC3E}">
        <p14:creationId xmlns:p14="http://schemas.microsoft.com/office/powerpoint/2010/main" val="1410282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8949" y="1554214"/>
            <a:ext cx="8719847" cy="4904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38200" y="286067"/>
            <a:ext cx="10515600" cy="1325563"/>
          </a:xfrm>
        </p:spPr>
        <p:txBody>
          <a:bodyPr/>
          <a:lstStyle/>
          <a:p>
            <a:r>
              <a:rPr lang="en-US" dirty="0" smtClean="0"/>
              <a:t>Step 4: Select Spectra and Build Model</a:t>
            </a:r>
            <a:endParaRPr lang="en-US" dirty="0"/>
          </a:p>
        </p:txBody>
      </p:sp>
      <p:sp>
        <p:nvSpPr>
          <p:cNvPr id="6" name="Frame 5"/>
          <p:cNvSpPr/>
          <p:nvPr/>
        </p:nvSpPr>
        <p:spPr>
          <a:xfrm>
            <a:off x="2153890" y="1554214"/>
            <a:ext cx="628650" cy="731520"/>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693295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91" y="206589"/>
            <a:ext cx="5463481" cy="1320800"/>
          </a:xfrm>
        </p:spPr>
        <p:txBody>
          <a:bodyPr/>
          <a:lstStyle/>
          <a:p>
            <a:r>
              <a:rPr lang="en-US" dirty="0" smtClean="0">
                <a:latin typeface="Myriad Pro" panose="020B0503030403020204" pitchFamily="34" charset="0"/>
              </a:rPr>
              <a:t>Step 4: Creating a Model Continued</a:t>
            </a:r>
            <a:endParaRPr lang="en-US" dirty="0">
              <a:latin typeface="Myriad Pro" panose="020B0503030403020204" pitchFamily="34" charset="0"/>
            </a:endParaRPr>
          </a:p>
        </p:txBody>
      </p:sp>
      <p:sp>
        <p:nvSpPr>
          <p:cNvPr id="3" name="Content Placeholder 2"/>
          <p:cNvSpPr>
            <a:spLocks noGrp="1"/>
          </p:cNvSpPr>
          <p:nvPr>
            <p:ph idx="1"/>
          </p:nvPr>
        </p:nvSpPr>
        <p:spPr>
          <a:xfrm>
            <a:off x="677334" y="1727686"/>
            <a:ext cx="5156538" cy="4505170"/>
          </a:xfrm>
        </p:spPr>
        <p:txBody>
          <a:bodyPr>
            <a:noAutofit/>
          </a:bodyPr>
          <a:lstStyle/>
          <a:p>
            <a:r>
              <a:rPr lang="en-US" sz="2000" b="1" dirty="0">
                <a:latin typeface="Myriad Pro" panose="020B0503030403020204" pitchFamily="34" charset="0"/>
              </a:rPr>
              <a:t>Root Mean Square Error: </a:t>
            </a:r>
            <a:r>
              <a:rPr lang="en-US" sz="2000" dirty="0">
                <a:latin typeface="Myriad Pro" panose="020B0503030403020204" pitchFamily="34" charset="0"/>
              </a:rPr>
              <a:t>Average uncertainty (error) of any individual measurement</a:t>
            </a:r>
            <a:r>
              <a:rPr lang="en-US" sz="2000" dirty="0" smtClean="0">
                <a:latin typeface="Myriad Pro" panose="020B0503030403020204" pitchFamily="34" charset="0"/>
              </a:rPr>
              <a:t>.</a:t>
            </a:r>
          </a:p>
          <a:p>
            <a:endParaRPr lang="en-US" sz="2000" dirty="0" smtClean="0">
              <a:latin typeface="Myriad Pro" panose="020B0503030403020204" pitchFamily="34" charset="0"/>
            </a:endParaRPr>
          </a:p>
          <a:p>
            <a:r>
              <a:rPr lang="en-US" sz="2000" b="1" dirty="0">
                <a:latin typeface="Myriad Pro" panose="020B0503030403020204" pitchFamily="34" charset="0"/>
              </a:rPr>
              <a:t>Model Linearity:</a:t>
            </a:r>
            <a:r>
              <a:rPr lang="en-US" sz="2000" dirty="0">
                <a:latin typeface="Myriad Pro" panose="020B0503030403020204" pitchFamily="34" charset="0"/>
              </a:rPr>
              <a:t> ‘Goodness of fit’ for the selected number of principle components</a:t>
            </a:r>
            <a:r>
              <a:rPr lang="en-US" sz="2000" dirty="0" smtClean="0">
                <a:latin typeface="Myriad Pro" panose="020B0503030403020204" pitchFamily="34" charset="0"/>
              </a:rPr>
              <a:t>.</a:t>
            </a:r>
          </a:p>
          <a:p>
            <a:endParaRPr lang="en-US" sz="2000" dirty="0" smtClean="0">
              <a:latin typeface="Myriad Pro" panose="020B0503030403020204" pitchFamily="34" charset="0"/>
            </a:endParaRPr>
          </a:p>
          <a:p>
            <a:r>
              <a:rPr lang="en-US" sz="2000" b="1" dirty="0">
                <a:latin typeface="Myriad Pro" panose="020B0503030403020204" pitchFamily="34" charset="0"/>
              </a:rPr>
              <a:t>Prediction Error: </a:t>
            </a:r>
            <a:r>
              <a:rPr lang="en-US" sz="2000" dirty="0">
                <a:latin typeface="Myriad Pro" panose="020B0503030403020204" pitchFamily="34" charset="0"/>
              </a:rPr>
              <a:t>This graph depicts reference versus predicted values for each specimen. Cross validation uses ‘leave one out’ grouping by specimen number to simulate an independent data </a:t>
            </a:r>
            <a:r>
              <a:rPr lang="en-US" sz="2000" dirty="0" smtClean="0">
                <a:latin typeface="Myriad Pro" panose="020B0503030403020204" pitchFamily="34" charset="0"/>
              </a:rPr>
              <a:t>set.</a:t>
            </a:r>
            <a:endParaRPr lang="en-US" sz="2000" dirty="0">
              <a:latin typeface="Myriad Pro" panose="020B0503030403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8101" y="535524"/>
            <a:ext cx="5797916" cy="1468953"/>
          </a:xfrm>
          <a:prstGeom prst="rect">
            <a:avLst/>
          </a:prstGeom>
          <a:effectLst>
            <a:glow rad="139700">
              <a:schemeClr val="accent1">
                <a:lumMod val="75000"/>
              </a:schemeClr>
            </a:glo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8101" y="2769003"/>
            <a:ext cx="5797916" cy="1443981"/>
          </a:xfrm>
          <a:prstGeom prst="rect">
            <a:avLst/>
          </a:prstGeom>
          <a:effectLst>
            <a:glow rad="139700">
              <a:schemeClr val="accent1">
                <a:lumMod val="75000"/>
              </a:schemeClr>
            </a:glo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8101" y="4651612"/>
            <a:ext cx="5797916" cy="1499846"/>
          </a:xfrm>
          <a:prstGeom prst="rect">
            <a:avLst/>
          </a:prstGeom>
          <a:effectLst>
            <a:glow rad="139700">
              <a:schemeClr val="accent1">
                <a:lumMod val="75000"/>
              </a:schemeClr>
            </a:glow>
          </a:effectLst>
        </p:spPr>
      </p:pic>
    </p:spTree>
    <p:extLst>
      <p:ext uri="{BB962C8B-B14F-4D97-AF65-F5344CB8AC3E}">
        <p14:creationId xmlns:p14="http://schemas.microsoft.com/office/powerpoint/2010/main" val="14933307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ffect of Error in Reference </a:t>
            </a:r>
            <a:r>
              <a:rPr lang="en-US" dirty="0"/>
              <a:t>M</a:t>
            </a:r>
            <a:r>
              <a:rPr lang="en-US" dirty="0" smtClean="0"/>
              <a:t>ethod</a:t>
            </a:r>
            <a:endParaRPr lang="en-US"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210550" y="1614074"/>
            <a:ext cx="9153525" cy="2319126"/>
          </a:xfrm>
          <a:effectLst>
            <a:glow rad="127000">
              <a:schemeClr val="accent1">
                <a:lumMod val="75000"/>
              </a:schemeClr>
            </a:glow>
          </a:effectLst>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232226" y="3930009"/>
            <a:ext cx="9112799" cy="2327916"/>
          </a:xfrm>
          <a:effectLst>
            <a:glow rad="127000">
              <a:schemeClr val="accent1">
                <a:lumMod val="75000"/>
              </a:schemeClr>
            </a:glow>
          </a:effectLst>
        </p:spPr>
      </p:pic>
      <p:graphicFrame>
        <p:nvGraphicFramePr>
          <p:cNvPr id="8" name="Table 7"/>
          <p:cNvGraphicFramePr>
            <a:graphicFrameLocks noGrp="1"/>
          </p:cNvGraphicFramePr>
          <p:nvPr>
            <p:extLst>
              <p:ext uri="{D42A27DB-BD31-4B8C-83A1-F6EECF244321}">
                <p14:modId xmlns:p14="http://schemas.microsoft.com/office/powerpoint/2010/main" val="3639748644"/>
              </p:ext>
            </p:extLst>
          </p:nvPr>
        </p:nvGraphicFramePr>
        <p:xfrm>
          <a:off x="5772150" y="2549523"/>
          <a:ext cx="1990725" cy="2308645"/>
        </p:xfrm>
        <a:graphic>
          <a:graphicData uri="http://schemas.openxmlformats.org/drawingml/2006/table">
            <a:tbl>
              <a:tblPr/>
              <a:tblGrid>
                <a:gridCol w="809625"/>
                <a:gridCol w="657225"/>
                <a:gridCol w="523875"/>
              </a:tblGrid>
              <a:tr h="229018">
                <a:tc>
                  <a:txBody>
                    <a:bodyPr/>
                    <a:lstStyle/>
                    <a:p>
                      <a:r>
                        <a:rPr lang="en-US" sz="1100" dirty="0" smtClean="0"/>
                        <a:t>Specimen</a:t>
                      </a:r>
                      <a:endParaRPr lang="en-US" sz="1100" dirty="0"/>
                    </a:p>
                  </a:txBody>
                  <a:tcPr marL="57254" marR="57254" marT="28627" marB="28627" anchor="ctr">
                    <a:lnL>
                      <a:noFill/>
                    </a:lnL>
                    <a:lnR>
                      <a:noFill/>
                    </a:lnR>
                    <a:lnT>
                      <a:noFill/>
                    </a:lnT>
                    <a:lnB>
                      <a:noFill/>
                    </a:lnB>
                    <a:solidFill>
                      <a:schemeClr val="accent4">
                        <a:lumMod val="20000"/>
                        <a:lumOff val="80000"/>
                      </a:schemeClr>
                    </a:solidFill>
                  </a:tcPr>
                </a:tc>
                <a:tc>
                  <a:txBody>
                    <a:bodyPr/>
                    <a:lstStyle/>
                    <a:p>
                      <a:r>
                        <a:rPr lang="en-US" sz="1100" dirty="0" smtClean="0"/>
                        <a:t>Estimate</a:t>
                      </a:r>
                      <a:endParaRPr lang="en-US" sz="1100" dirty="0"/>
                    </a:p>
                  </a:txBody>
                  <a:tcPr marL="57254" marR="57254" marT="28627" marB="28627" anchor="ctr">
                    <a:lnL>
                      <a:noFill/>
                    </a:lnL>
                    <a:lnR>
                      <a:noFill/>
                    </a:lnR>
                    <a:lnT>
                      <a:noFill/>
                    </a:lnT>
                    <a:lnB>
                      <a:noFill/>
                    </a:lnB>
                    <a:solidFill>
                      <a:schemeClr val="accent4">
                        <a:lumMod val="20000"/>
                        <a:lumOff val="80000"/>
                      </a:schemeClr>
                    </a:solidFill>
                  </a:tcPr>
                </a:tc>
                <a:tc>
                  <a:txBody>
                    <a:bodyPr/>
                    <a:lstStyle/>
                    <a:p>
                      <a:r>
                        <a:rPr lang="en-US" sz="1100" dirty="0" smtClean="0"/>
                        <a:t>Actual</a:t>
                      </a:r>
                      <a:endParaRPr lang="en-US" sz="1100" dirty="0"/>
                    </a:p>
                  </a:txBody>
                  <a:tcPr marL="57254" marR="57254" marT="28627" marB="28627" anchor="ctr">
                    <a:lnL>
                      <a:noFill/>
                    </a:lnL>
                    <a:lnR>
                      <a:noFill/>
                    </a:lnR>
                    <a:lnT>
                      <a:noFill/>
                    </a:lnT>
                    <a:lnB>
                      <a:noFill/>
                    </a:lnB>
                    <a:solidFill>
                      <a:schemeClr val="accent4">
                        <a:lumMod val="20000"/>
                        <a:lumOff val="80000"/>
                      </a:schemeClr>
                    </a:solidFill>
                  </a:tcPr>
                </a:tc>
              </a:tr>
              <a:tr h="229018">
                <a:tc>
                  <a:txBody>
                    <a:bodyPr/>
                    <a:lstStyle/>
                    <a:p>
                      <a:r>
                        <a:rPr lang="en-US" sz="1100" dirty="0"/>
                        <a:t>1</a:t>
                      </a:r>
                    </a:p>
                  </a:txBody>
                  <a:tcPr marL="57254" marR="57254" marT="28627" marB="28627" anchor="ctr">
                    <a:lnL>
                      <a:noFill/>
                    </a:lnL>
                    <a:lnR>
                      <a:noFill/>
                    </a:lnR>
                    <a:lnT>
                      <a:noFill/>
                    </a:lnT>
                    <a:lnB>
                      <a:noFill/>
                    </a:lnB>
                    <a:solidFill>
                      <a:schemeClr val="accent4">
                        <a:lumMod val="20000"/>
                        <a:lumOff val="80000"/>
                      </a:schemeClr>
                    </a:solidFill>
                  </a:tcPr>
                </a:tc>
                <a:tc>
                  <a:txBody>
                    <a:bodyPr/>
                    <a:lstStyle/>
                    <a:p>
                      <a:r>
                        <a:rPr lang="en-US" sz="1100" dirty="0"/>
                        <a:t>2.00</a:t>
                      </a:r>
                    </a:p>
                  </a:txBody>
                  <a:tcPr marL="57254" marR="57254" marT="28627" marB="28627" anchor="ctr">
                    <a:lnL>
                      <a:noFill/>
                    </a:lnL>
                    <a:lnR>
                      <a:noFill/>
                    </a:lnR>
                    <a:lnT>
                      <a:noFill/>
                    </a:lnT>
                    <a:lnB>
                      <a:noFill/>
                    </a:lnB>
                    <a:solidFill>
                      <a:schemeClr val="accent4">
                        <a:lumMod val="20000"/>
                        <a:lumOff val="80000"/>
                      </a:schemeClr>
                    </a:solidFill>
                  </a:tcPr>
                </a:tc>
                <a:tc>
                  <a:txBody>
                    <a:bodyPr/>
                    <a:lstStyle/>
                    <a:p>
                      <a:r>
                        <a:rPr lang="en-US" sz="1100"/>
                        <a:t>2.10</a:t>
                      </a:r>
                    </a:p>
                  </a:txBody>
                  <a:tcPr marL="57254" marR="57254" marT="28627" marB="28627" anchor="ctr">
                    <a:lnL>
                      <a:noFill/>
                    </a:lnL>
                    <a:lnR>
                      <a:noFill/>
                    </a:lnR>
                    <a:lnT>
                      <a:noFill/>
                    </a:lnT>
                    <a:lnB>
                      <a:noFill/>
                    </a:lnB>
                    <a:solidFill>
                      <a:schemeClr val="accent4">
                        <a:lumMod val="20000"/>
                        <a:lumOff val="80000"/>
                      </a:schemeClr>
                    </a:solidFill>
                  </a:tcPr>
                </a:tc>
              </a:tr>
              <a:tr h="229018">
                <a:tc>
                  <a:txBody>
                    <a:bodyPr/>
                    <a:lstStyle/>
                    <a:p>
                      <a:r>
                        <a:rPr lang="en-US" sz="1100"/>
                        <a:t>2</a:t>
                      </a:r>
                    </a:p>
                  </a:txBody>
                  <a:tcPr marL="57254" marR="57254" marT="28627" marB="28627" anchor="ctr">
                    <a:lnL>
                      <a:noFill/>
                    </a:lnL>
                    <a:lnR>
                      <a:noFill/>
                    </a:lnR>
                    <a:lnT>
                      <a:noFill/>
                    </a:lnT>
                    <a:lnB>
                      <a:noFill/>
                    </a:lnB>
                    <a:solidFill>
                      <a:schemeClr val="accent4">
                        <a:lumMod val="20000"/>
                        <a:lumOff val="80000"/>
                      </a:schemeClr>
                    </a:solidFill>
                  </a:tcPr>
                </a:tc>
                <a:tc>
                  <a:txBody>
                    <a:bodyPr/>
                    <a:lstStyle/>
                    <a:p>
                      <a:r>
                        <a:rPr lang="en-US" sz="1100" dirty="0"/>
                        <a:t>4.00</a:t>
                      </a:r>
                    </a:p>
                  </a:txBody>
                  <a:tcPr marL="57254" marR="57254" marT="28627" marB="28627" anchor="ctr">
                    <a:lnL>
                      <a:noFill/>
                    </a:lnL>
                    <a:lnR>
                      <a:noFill/>
                    </a:lnR>
                    <a:lnT>
                      <a:noFill/>
                    </a:lnT>
                    <a:lnB>
                      <a:noFill/>
                    </a:lnB>
                    <a:solidFill>
                      <a:schemeClr val="accent4">
                        <a:lumMod val="20000"/>
                        <a:lumOff val="80000"/>
                      </a:schemeClr>
                    </a:solidFill>
                  </a:tcPr>
                </a:tc>
                <a:tc>
                  <a:txBody>
                    <a:bodyPr/>
                    <a:lstStyle/>
                    <a:p>
                      <a:r>
                        <a:rPr lang="en-US" sz="1100" dirty="0"/>
                        <a:t>4.20</a:t>
                      </a:r>
                    </a:p>
                  </a:txBody>
                  <a:tcPr marL="57254" marR="57254" marT="28627" marB="28627" anchor="ctr">
                    <a:lnL>
                      <a:noFill/>
                    </a:lnL>
                    <a:lnR>
                      <a:noFill/>
                    </a:lnR>
                    <a:lnT>
                      <a:noFill/>
                    </a:lnT>
                    <a:lnB>
                      <a:noFill/>
                    </a:lnB>
                    <a:solidFill>
                      <a:schemeClr val="accent4">
                        <a:lumMod val="20000"/>
                        <a:lumOff val="80000"/>
                      </a:schemeClr>
                    </a:solidFill>
                  </a:tcPr>
                </a:tc>
              </a:tr>
              <a:tr h="229018">
                <a:tc>
                  <a:txBody>
                    <a:bodyPr/>
                    <a:lstStyle/>
                    <a:p>
                      <a:r>
                        <a:rPr lang="en-US" sz="1100"/>
                        <a:t>3</a:t>
                      </a:r>
                    </a:p>
                  </a:txBody>
                  <a:tcPr marL="57254" marR="57254" marT="28627" marB="28627" anchor="ctr">
                    <a:lnL>
                      <a:noFill/>
                    </a:lnL>
                    <a:lnR>
                      <a:noFill/>
                    </a:lnR>
                    <a:lnT>
                      <a:noFill/>
                    </a:lnT>
                    <a:lnB>
                      <a:noFill/>
                    </a:lnB>
                    <a:solidFill>
                      <a:schemeClr val="accent4">
                        <a:lumMod val="20000"/>
                        <a:lumOff val="80000"/>
                      </a:schemeClr>
                    </a:solidFill>
                  </a:tcPr>
                </a:tc>
                <a:tc>
                  <a:txBody>
                    <a:bodyPr/>
                    <a:lstStyle/>
                    <a:p>
                      <a:r>
                        <a:rPr lang="en-US" sz="1100" dirty="0"/>
                        <a:t>6.00</a:t>
                      </a:r>
                    </a:p>
                  </a:txBody>
                  <a:tcPr marL="57254" marR="57254" marT="28627" marB="28627" anchor="ctr">
                    <a:lnL>
                      <a:noFill/>
                    </a:lnL>
                    <a:lnR>
                      <a:noFill/>
                    </a:lnR>
                    <a:lnT>
                      <a:noFill/>
                    </a:lnT>
                    <a:lnB>
                      <a:noFill/>
                    </a:lnB>
                    <a:solidFill>
                      <a:schemeClr val="accent4">
                        <a:lumMod val="20000"/>
                        <a:lumOff val="80000"/>
                      </a:schemeClr>
                    </a:solidFill>
                  </a:tcPr>
                </a:tc>
                <a:tc>
                  <a:txBody>
                    <a:bodyPr/>
                    <a:lstStyle/>
                    <a:p>
                      <a:r>
                        <a:rPr lang="en-US" sz="1100"/>
                        <a:t>6.50</a:t>
                      </a:r>
                    </a:p>
                  </a:txBody>
                  <a:tcPr marL="57254" marR="57254" marT="28627" marB="28627" anchor="ctr">
                    <a:lnL>
                      <a:noFill/>
                    </a:lnL>
                    <a:lnR>
                      <a:noFill/>
                    </a:lnR>
                    <a:lnT>
                      <a:noFill/>
                    </a:lnT>
                    <a:lnB>
                      <a:noFill/>
                    </a:lnB>
                    <a:solidFill>
                      <a:schemeClr val="accent4">
                        <a:lumMod val="20000"/>
                        <a:lumOff val="80000"/>
                      </a:schemeClr>
                    </a:solidFill>
                  </a:tcPr>
                </a:tc>
              </a:tr>
              <a:tr h="229018">
                <a:tc>
                  <a:txBody>
                    <a:bodyPr/>
                    <a:lstStyle/>
                    <a:p>
                      <a:r>
                        <a:rPr lang="en-US" sz="1100"/>
                        <a:t>4</a:t>
                      </a:r>
                    </a:p>
                  </a:txBody>
                  <a:tcPr marL="57254" marR="57254" marT="28627" marB="28627" anchor="ctr">
                    <a:lnL>
                      <a:noFill/>
                    </a:lnL>
                    <a:lnR>
                      <a:noFill/>
                    </a:lnR>
                    <a:lnT>
                      <a:noFill/>
                    </a:lnT>
                    <a:lnB>
                      <a:noFill/>
                    </a:lnB>
                    <a:solidFill>
                      <a:schemeClr val="accent4">
                        <a:lumMod val="20000"/>
                        <a:lumOff val="80000"/>
                      </a:schemeClr>
                    </a:solidFill>
                  </a:tcPr>
                </a:tc>
                <a:tc>
                  <a:txBody>
                    <a:bodyPr/>
                    <a:lstStyle/>
                    <a:p>
                      <a:r>
                        <a:rPr lang="en-US" sz="1100" dirty="0"/>
                        <a:t>8.00</a:t>
                      </a:r>
                    </a:p>
                  </a:txBody>
                  <a:tcPr marL="57254" marR="57254" marT="28627" marB="28627" anchor="ctr">
                    <a:lnL>
                      <a:noFill/>
                    </a:lnL>
                    <a:lnR>
                      <a:noFill/>
                    </a:lnR>
                    <a:lnT>
                      <a:noFill/>
                    </a:lnT>
                    <a:lnB>
                      <a:noFill/>
                    </a:lnB>
                    <a:solidFill>
                      <a:schemeClr val="accent4">
                        <a:lumMod val="20000"/>
                        <a:lumOff val="80000"/>
                      </a:schemeClr>
                    </a:solidFill>
                  </a:tcPr>
                </a:tc>
                <a:tc>
                  <a:txBody>
                    <a:bodyPr/>
                    <a:lstStyle/>
                    <a:p>
                      <a:r>
                        <a:rPr lang="en-US" sz="1100"/>
                        <a:t>8.00</a:t>
                      </a:r>
                    </a:p>
                  </a:txBody>
                  <a:tcPr marL="57254" marR="57254" marT="28627" marB="28627" anchor="ctr">
                    <a:lnL>
                      <a:noFill/>
                    </a:lnL>
                    <a:lnR>
                      <a:noFill/>
                    </a:lnR>
                    <a:lnT>
                      <a:noFill/>
                    </a:lnT>
                    <a:lnB>
                      <a:noFill/>
                    </a:lnB>
                    <a:solidFill>
                      <a:schemeClr val="accent4">
                        <a:lumMod val="20000"/>
                        <a:lumOff val="80000"/>
                      </a:schemeClr>
                    </a:solidFill>
                  </a:tcPr>
                </a:tc>
              </a:tr>
              <a:tr h="229018">
                <a:tc>
                  <a:txBody>
                    <a:bodyPr/>
                    <a:lstStyle/>
                    <a:p>
                      <a:r>
                        <a:rPr lang="en-US" sz="1100"/>
                        <a:t>5</a:t>
                      </a:r>
                    </a:p>
                  </a:txBody>
                  <a:tcPr marL="57254" marR="57254" marT="28627" marB="28627" anchor="ctr">
                    <a:lnL>
                      <a:noFill/>
                    </a:lnL>
                    <a:lnR>
                      <a:noFill/>
                    </a:lnR>
                    <a:lnT>
                      <a:noFill/>
                    </a:lnT>
                    <a:lnB>
                      <a:noFill/>
                    </a:lnB>
                    <a:solidFill>
                      <a:schemeClr val="accent4">
                        <a:lumMod val="20000"/>
                        <a:lumOff val="80000"/>
                      </a:schemeClr>
                    </a:solidFill>
                  </a:tcPr>
                </a:tc>
                <a:tc>
                  <a:txBody>
                    <a:bodyPr/>
                    <a:lstStyle/>
                    <a:p>
                      <a:r>
                        <a:rPr lang="en-US" sz="1100" dirty="0"/>
                        <a:t>10.00</a:t>
                      </a:r>
                    </a:p>
                  </a:txBody>
                  <a:tcPr marL="57254" marR="57254" marT="28627" marB="28627" anchor="ctr">
                    <a:lnL>
                      <a:noFill/>
                    </a:lnL>
                    <a:lnR>
                      <a:noFill/>
                    </a:lnR>
                    <a:lnT>
                      <a:noFill/>
                    </a:lnT>
                    <a:lnB>
                      <a:noFill/>
                    </a:lnB>
                    <a:solidFill>
                      <a:schemeClr val="accent4">
                        <a:lumMod val="20000"/>
                        <a:lumOff val="80000"/>
                      </a:schemeClr>
                    </a:solidFill>
                  </a:tcPr>
                </a:tc>
                <a:tc>
                  <a:txBody>
                    <a:bodyPr/>
                    <a:lstStyle/>
                    <a:p>
                      <a:r>
                        <a:rPr lang="en-US" sz="1100"/>
                        <a:t>9.20</a:t>
                      </a:r>
                    </a:p>
                  </a:txBody>
                  <a:tcPr marL="57254" marR="57254" marT="28627" marB="28627" anchor="ctr">
                    <a:lnL>
                      <a:noFill/>
                    </a:lnL>
                    <a:lnR>
                      <a:noFill/>
                    </a:lnR>
                    <a:lnT>
                      <a:noFill/>
                    </a:lnT>
                    <a:lnB>
                      <a:noFill/>
                    </a:lnB>
                    <a:solidFill>
                      <a:schemeClr val="accent4">
                        <a:lumMod val="20000"/>
                        <a:lumOff val="80000"/>
                      </a:schemeClr>
                    </a:solidFill>
                  </a:tcPr>
                </a:tc>
              </a:tr>
              <a:tr h="229018">
                <a:tc>
                  <a:txBody>
                    <a:bodyPr/>
                    <a:lstStyle/>
                    <a:p>
                      <a:r>
                        <a:rPr lang="en-US" sz="1100"/>
                        <a:t>6</a:t>
                      </a:r>
                    </a:p>
                  </a:txBody>
                  <a:tcPr marL="57254" marR="57254" marT="28627" marB="28627" anchor="ctr">
                    <a:lnL>
                      <a:noFill/>
                    </a:lnL>
                    <a:lnR>
                      <a:noFill/>
                    </a:lnR>
                    <a:lnT>
                      <a:noFill/>
                    </a:lnT>
                    <a:lnB>
                      <a:noFill/>
                    </a:lnB>
                    <a:solidFill>
                      <a:schemeClr val="accent4">
                        <a:lumMod val="20000"/>
                        <a:lumOff val="80000"/>
                      </a:schemeClr>
                    </a:solidFill>
                  </a:tcPr>
                </a:tc>
                <a:tc>
                  <a:txBody>
                    <a:bodyPr/>
                    <a:lstStyle/>
                    <a:p>
                      <a:r>
                        <a:rPr lang="en-US" sz="1100" dirty="0"/>
                        <a:t>12.00</a:t>
                      </a:r>
                    </a:p>
                  </a:txBody>
                  <a:tcPr marL="57254" marR="57254" marT="28627" marB="28627" anchor="ctr">
                    <a:lnL>
                      <a:noFill/>
                    </a:lnL>
                    <a:lnR>
                      <a:noFill/>
                    </a:lnR>
                    <a:lnT>
                      <a:noFill/>
                    </a:lnT>
                    <a:lnB>
                      <a:noFill/>
                    </a:lnB>
                    <a:solidFill>
                      <a:schemeClr val="accent4">
                        <a:lumMod val="20000"/>
                        <a:lumOff val="80000"/>
                      </a:schemeClr>
                    </a:solidFill>
                  </a:tcPr>
                </a:tc>
                <a:tc>
                  <a:txBody>
                    <a:bodyPr/>
                    <a:lstStyle/>
                    <a:p>
                      <a:r>
                        <a:rPr lang="en-US" sz="1100"/>
                        <a:t>10.40</a:t>
                      </a:r>
                    </a:p>
                  </a:txBody>
                  <a:tcPr marL="57254" marR="57254" marT="28627" marB="28627" anchor="ctr">
                    <a:lnL>
                      <a:noFill/>
                    </a:lnL>
                    <a:lnR>
                      <a:noFill/>
                    </a:lnR>
                    <a:lnT>
                      <a:noFill/>
                    </a:lnT>
                    <a:lnB>
                      <a:noFill/>
                    </a:lnB>
                    <a:solidFill>
                      <a:schemeClr val="accent4">
                        <a:lumMod val="20000"/>
                        <a:lumOff val="80000"/>
                      </a:schemeClr>
                    </a:solidFill>
                  </a:tcPr>
                </a:tc>
              </a:tr>
              <a:tr h="229018">
                <a:tc>
                  <a:txBody>
                    <a:bodyPr/>
                    <a:lstStyle/>
                    <a:p>
                      <a:r>
                        <a:rPr lang="en-US" sz="1100"/>
                        <a:t>7</a:t>
                      </a:r>
                    </a:p>
                  </a:txBody>
                  <a:tcPr marL="57254" marR="57254" marT="28627" marB="28627" anchor="ctr">
                    <a:lnL>
                      <a:noFill/>
                    </a:lnL>
                    <a:lnR>
                      <a:noFill/>
                    </a:lnR>
                    <a:lnT>
                      <a:noFill/>
                    </a:lnT>
                    <a:lnB>
                      <a:noFill/>
                    </a:lnB>
                    <a:solidFill>
                      <a:schemeClr val="accent4">
                        <a:lumMod val="20000"/>
                        <a:lumOff val="80000"/>
                      </a:schemeClr>
                    </a:solidFill>
                  </a:tcPr>
                </a:tc>
                <a:tc>
                  <a:txBody>
                    <a:bodyPr/>
                    <a:lstStyle/>
                    <a:p>
                      <a:r>
                        <a:rPr lang="en-US" sz="1100" dirty="0"/>
                        <a:t>14.00</a:t>
                      </a:r>
                    </a:p>
                  </a:txBody>
                  <a:tcPr marL="57254" marR="57254" marT="28627" marB="28627" anchor="ctr">
                    <a:lnL>
                      <a:noFill/>
                    </a:lnL>
                    <a:lnR>
                      <a:noFill/>
                    </a:lnR>
                    <a:lnT>
                      <a:noFill/>
                    </a:lnT>
                    <a:lnB>
                      <a:noFill/>
                    </a:lnB>
                    <a:solidFill>
                      <a:schemeClr val="accent4">
                        <a:lumMod val="20000"/>
                        <a:lumOff val="80000"/>
                      </a:schemeClr>
                    </a:solidFill>
                  </a:tcPr>
                </a:tc>
                <a:tc>
                  <a:txBody>
                    <a:bodyPr/>
                    <a:lstStyle/>
                    <a:p>
                      <a:r>
                        <a:rPr lang="en-US" sz="1100"/>
                        <a:t>12.70</a:t>
                      </a:r>
                    </a:p>
                  </a:txBody>
                  <a:tcPr marL="57254" marR="57254" marT="28627" marB="28627" anchor="ctr">
                    <a:lnL>
                      <a:noFill/>
                    </a:lnL>
                    <a:lnR>
                      <a:noFill/>
                    </a:lnR>
                    <a:lnT>
                      <a:noFill/>
                    </a:lnT>
                    <a:lnB>
                      <a:noFill/>
                    </a:lnB>
                    <a:solidFill>
                      <a:schemeClr val="accent4">
                        <a:lumMod val="20000"/>
                        <a:lumOff val="80000"/>
                      </a:schemeClr>
                    </a:solidFill>
                  </a:tcPr>
                </a:tc>
              </a:tr>
              <a:tr h="229018">
                <a:tc>
                  <a:txBody>
                    <a:bodyPr/>
                    <a:lstStyle/>
                    <a:p>
                      <a:r>
                        <a:rPr lang="en-US" sz="1100"/>
                        <a:t>8</a:t>
                      </a:r>
                    </a:p>
                  </a:txBody>
                  <a:tcPr marL="57254" marR="57254" marT="28627" marB="28627" anchor="ctr">
                    <a:lnL>
                      <a:noFill/>
                    </a:lnL>
                    <a:lnR>
                      <a:noFill/>
                    </a:lnR>
                    <a:lnT>
                      <a:noFill/>
                    </a:lnT>
                    <a:lnB>
                      <a:noFill/>
                    </a:lnB>
                    <a:solidFill>
                      <a:schemeClr val="accent4">
                        <a:lumMod val="20000"/>
                        <a:lumOff val="80000"/>
                      </a:schemeClr>
                    </a:solidFill>
                  </a:tcPr>
                </a:tc>
                <a:tc>
                  <a:txBody>
                    <a:bodyPr/>
                    <a:lstStyle/>
                    <a:p>
                      <a:r>
                        <a:rPr lang="en-US" sz="1100" dirty="0"/>
                        <a:t>16.00</a:t>
                      </a:r>
                    </a:p>
                  </a:txBody>
                  <a:tcPr marL="57254" marR="57254" marT="28627" marB="28627" anchor="ctr">
                    <a:lnL>
                      <a:noFill/>
                    </a:lnL>
                    <a:lnR>
                      <a:noFill/>
                    </a:lnR>
                    <a:lnT>
                      <a:noFill/>
                    </a:lnT>
                    <a:lnB>
                      <a:noFill/>
                    </a:lnB>
                    <a:solidFill>
                      <a:schemeClr val="accent4">
                        <a:lumMod val="20000"/>
                        <a:lumOff val="80000"/>
                      </a:schemeClr>
                    </a:solidFill>
                  </a:tcPr>
                </a:tc>
                <a:tc>
                  <a:txBody>
                    <a:bodyPr/>
                    <a:lstStyle/>
                    <a:p>
                      <a:r>
                        <a:rPr lang="en-US" sz="1100"/>
                        <a:t>13.90</a:t>
                      </a:r>
                    </a:p>
                  </a:txBody>
                  <a:tcPr marL="57254" marR="57254" marT="28627" marB="28627" anchor="ctr">
                    <a:lnL>
                      <a:noFill/>
                    </a:lnL>
                    <a:lnR>
                      <a:noFill/>
                    </a:lnR>
                    <a:lnT>
                      <a:noFill/>
                    </a:lnT>
                    <a:lnB>
                      <a:noFill/>
                    </a:lnB>
                    <a:solidFill>
                      <a:schemeClr val="accent4">
                        <a:lumMod val="20000"/>
                        <a:lumOff val="80000"/>
                      </a:schemeClr>
                    </a:solidFill>
                  </a:tcPr>
                </a:tc>
              </a:tr>
              <a:tr h="247483">
                <a:tc>
                  <a:txBody>
                    <a:bodyPr/>
                    <a:lstStyle/>
                    <a:p>
                      <a:r>
                        <a:rPr lang="en-US" sz="1100"/>
                        <a:t>9</a:t>
                      </a:r>
                    </a:p>
                  </a:txBody>
                  <a:tcPr marL="57254" marR="57254" marT="28627" marB="28627" anchor="ctr">
                    <a:lnL>
                      <a:noFill/>
                    </a:lnL>
                    <a:lnR>
                      <a:noFill/>
                    </a:lnR>
                    <a:lnT>
                      <a:noFill/>
                    </a:lnT>
                    <a:lnB>
                      <a:noFill/>
                    </a:lnB>
                    <a:solidFill>
                      <a:schemeClr val="accent4">
                        <a:lumMod val="20000"/>
                        <a:lumOff val="80000"/>
                      </a:schemeClr>
                    </a:solidFill>
                  </a:tcPr>
                </a:tc>
                <a:tc>
                  <a:txBody>
                    <a:bodyPr/>
                    <a:lstStyle/>
                    <a:p>
                      <a:r>
                        <a:rPr lang="en-US" sz="1100"/>
                        <a:t>18.00</a:t>
                      </a:r>
                    </a:p>
                  </a:txBody>
                  <a:tcPr marL="57254" marR="57254" marT="28627" marB="28627" anchor="ctr">
                    <a:lnL>
                      <a:noFill/>
                    </a:lnL>
                    <a:lnR>
                      <a:noFill/>
                    </a:lnR>
                    <a:lnT>
                      <a:noFill/>
                    </a:lnT>
                    <a:lnB>
                      <a:noFill/>
                    </a:lnB>
                    <a:solidFill>
                      <a:schemeClr val="accent4">
                        <a:lumMod val="20000"/>
                        <a:lumOff val="80000"/>
                      </a:schemeClr>
                    </a:solidFill>
                  </a:tcPr>
                </a:tc>
                <a:tc>
                  <a:txBody>
                    <a:bodyPr/>
                    <a:lstStyle/>
                    <a:p>
                      <a:r>
                        <a:rPr lang="en-US" sz="1100" dirty="0"/>
                        <a:t>16.00</a:t>
                      </a:r>
                    </a:p>
                  </a:txBody>
                  <a:tcPr marL="57254" marR="57254" marT="28627" marB="28627" anchor="ctr">
                    <a:lnL>
                      <a:noFill/>
                    </a:lnL>
                    <a:lnR>
                      <a:noFill/>
                    </a:lnR>
                    <a:lnT>
                      <a:noFill/>
                    </a:lnT>
                    <a:lnB>
                      <a:noFill/>
                    </a:lnB>
                    <a:solidFill>
                      <a:schemeClr val="accent4">
                        <a:lumMod val="20000"/>
                        <a:lumOff val="80000"/>
                      </a:schemeClr>
                    </a:solidFill>
                  </a:tcPr>
                </a:tc>
              </a:tr>
            </a:tbl>
          </a:graphicData>
        </a:graphic>
      </p:graphicFrame>
      <p:sp>
        <p:nvSpPr>
          <p:cNvPr id="9" name="TextBox 8"/>
          <p:cNvSpPr txBox="1"/>
          <p:nvPr/>
        </p:nvSpPr>
        <p:spPr>
          <a:xfrm>
            <a:off x="549246" y="2377075"/>
            <a:ext cx="5100311" cy="3508653"/>
          </a:xfrm>
          <a:prstGeom prst="rect">
            <a:avLst/>
          </a:prstGeom>
          <a:noFill/>
        </p:spPr>
        <p:txBody>
          <a:bodyPr wrap="square" rtlCol="0">
            <a:spAutoFit/>
          </a:bodyPr>
          <a:lstStyle/>
          <a:p>
            <a:r>
              <a:rPr lang="en-US" sz="2400" dirty="0" smtClean="0"/>
              <a:t>A Partial </a:t>
            </a:r>
            <a:r>
              <a:rPr lang="en-US" sz="2400" dirty="0"/>
              <a:t>L</a:t>
            </a:r>
            <a:r>
              <a:rPr lang="en-US" sz="2400" dirty="0" smtClean="0"/>
              <a:t>east Squares Regression can only be as accurate as the reference method used. </a:t>
            </a:r>
          </a:p>
          <a:p>
            <a:endParaRPr lang="en-US" sz="2400" dirty="0" smtClean="0"/>
          </a:p>
          <a:p>
            <a:r>
              <a:rPr lang="en-US" sz="2400" dirty="0" smtClean="0"/>
              <a:t>In the case of the demo, the model build with estimated Brix has double the error of the Measured Brix.</a:t>
            </a:r>
          </a:p>
          <a:p>
            <a:endParaRPr lang="en-US" dirty="0" smtClean="0"/>
          </a:p>
          <a:p>
            <a:endParaRPr lang="en-US" dirty="0"/>
          </a:p>
          <a:p>
            <a:r>
              <a:rPr lang="en-US" dirty="0" smtClean="0"/>
              <a:t> </a:t>
            </a:r>
            <a:endParaRPr lang="en-US" dirty="0"/>
          </a:p>
        </p:txBody>
      </p:sp>
    </p:spTree>
    <p:extLst>
      <p:ext uri="{BB962C8B-B14F-4D97-AF65-F5344CB8AC3E}">
        <p14:creationId xmlns:p14="http://schemas.microsoft.com/office/powerpoint/2010/main" val="25647009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panose="020B0503030403020204" pitchFamily="34" charset="0"/>
              </a:rPr>
              <a:t>Validating the Model</a:t>
            </a:r>
            <a:endParaRPr lang="en-US" dirty="0">
              <a:latin typeface="Myriad Pro" panose="020B0503030403020204" pitchFamily="34" charset="0"/>
            </a:endParaRPr>
          </a:p>
        </p:txBody>
      </p:sp>
      <p:sp>
        <p:nvSpPr>
          <p:cNvPr id="3" name="Content Placeholder 2"/>
          <p:cNvSpPr>
            <a:spLocks noGrp="1"/>
          </p:cNvSpPr>
          <p:nvPr>
            <p:ph idx="1"/>
          </p:nvPr>
        </p:nvSpPr>
        <p:spPr>
          <a:xfrm>
            <a:off x="1797666" y="1709594"/>
            <a:ext cx="8596668" cy="4358866"/>
          </a:xfrm>
        </p:spPr>
        <p:txBody>
          <a:bodyPr>
            <a:normAutofit fontScale="85000" lnSpcReduction="20000"/>
          </a:bodyPr>
          <a:lstStyle/>
          <a:p>
            <a:pPr lvl="0"/>
            <a:r>
              <a:rPr lang="en-US" dirty="0" smtClean="0">
                <a:latin typeface="Myriad Pro" panose="020B0503030403020204" pitchFamily="34" charset="0"/>
              </a:rPr>
              <a:t>After a model has been created and saved back to the SD card for use on the F-750, it is important to validate that the model is working correctly. </a:t>
            </a:r>
            <a:r>
              <a:rPr lang="en-US" dirty="0">
                <a:latin typeface="Myriad Pro" panose="020B0503030403020204" pitchFamily="34" charset="0"/>
              </a:rPr>
              <a:t>You can then use your selected reference method (used to calculate Reference Values) to verify that these values are </a:t>
            </a:r>
            <a:r>
              <a:rPr lang="en-US" dirty="0" smtClean="0">
                <a:latin typeface="Myriad Pro" panose="020B0503030403020204" pitchFamily="34" charset="0"/>
              </a:rPr>
              <a:t>accurate to those that the device shows.</a:t>
            </a:r>
          </a:p>
          <a:p>
            <a:pPr lvl="0"/>
            <a:r>
              <a:rPr lang="en-US" b="1" dirty="0" smtClean="0">
                <a:solidFill>
                  <a:srgbClr val="FF0000"/>
                </a:solidFill>
                <a:latin typeface="Myriad Pro" panose="020B0503030403020204" pitchFamily="34" charset="0"/>
              </a:rPr>
              <a:t>Important notes:</a:t>
            </a:r>
          </a:p>
          <a:p>
            <a:pPr lvl="1"/>
            <a:r>
              <a:rPr lang="en-US" dirty="0">
                <a:latin typeface="Myriad Pro" panose="020B0503030403020204" pitchFamily="34" charset="0"/>
              </a:rPr>
              <a:t>The model’s margin of error is based on the training set, quality of reference method and if the region selected in the training set has a direct correlation.  </a:t>
            </a:r>
          </a:p>
          <a:p>
            <a:pPr lvl="1"/>
            <a:r>
              <a:rPr lang="en-US" dirty="0">
                <a:latin typeface="Myriad Pro" panose="020B0503030403020204" pitchFamily="34" charset="0"/>
              </a:rPr>
              <a:t>Specimens above or below the range of Reference Values used to create the model will not predict accurately. This is why it is so important to select a wide range of fruit at various stages of maturity when you are creating the initial training set. </a:t>
            </a:r>
          </a:p>
          <a:p>
            <a:pPr lvl="1"/>
            <a:r>
              <a:rPr lang="en-US" dirty="0">
                <a:latin typeface="Myriad Pro" panose="020B0503030403020204" pitchFamily="34" charset="0"/>
              </a:rPr>
              <a:t>Model performance reflects how well the training set represents prediction subjects.  </a:t>
            </a:r>
          </a:p>
          <a:p>
            <a:pPr lvl="1"/>
            <a:endParaRPr lang="en-US" dirty="0"/>
          </a:p>
          <a:p>
            <a:endParaRPr lang="en-US" dirty="0"/>
          </a:p>
        </p:txBody>
      </p:sp>
    </p:spTree>
    <p:extLst>
      <p:ext uri="{BB962C8B-B14F-4D97-AF65-F5344CB8AC3E}">
        <p14:creationId xmlns:p14="http://schemas.microsoft.com/office/powerpoint/2010/main" val="34947574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0217417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of old slides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0092958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panose="020B0503030403020204" pitchFamily="34" charset="0"/>
              </a:rPr>
              <a:t>Appendix Step 1: Creating a Training Set</a:t>
            </a:r>
            <a:endParaRPr lang="en-US" dirty="0">
              <a:latin typeface="Myriad Pro" panose="020B0503030403020204" pitchFamily="34" charset="0"/>
            </a:endParaRPr>
          </a:p>
        </p:txBody>
      </p:sp>
      <p:sp>
        <p:nvSpPr>
          <p:cNvPr id="3" name="Content Placeholder 2"/>
          <p:cNvSpPr>
            <a:spLocks noGrp="1"/>
          </p:cNvSpPr>
          <p:nvPr>
            <p:ph idx="1"/>
          </p:nvPr>
        </p:nvSpPr>
        <p:spPr>
          <a:xfrm>
            <a:off x="677334" y="1682496"/>
            <a:ext cx="8596668" cy="4828031"/>
          </a:xfrm>
        </p:spPr>
        <p:txBody>
          <a:bodyPr>
            <a:normAutofit fontScale="92500" lnSpcReduction="20000"/>
          </a:bodyPr>
          <a:lstStyle/>
          <a:p>
            <a:r>
              <a:rPr lang="en-US" dirty="0">
                <a:latin typeface="Myriad Pro" panose="020B0503030403020204" pitchFamily="34" charset="0"/>
              </a:rPr>
              <a:t>For training set creation, use pieces of fruit across the full range of fruit maturity.  In general, the more specimens used to make the model, the more accurate it will be at predicting values. </a:t>
            </a:r>
            <a:endParaRPr lang="en-US" dirty="0" smtClean="0">
              <a:latin typeface="Myriad Pro" panose="020B0503030403020204" pitchFamily="34" charset="0"/>
            </a:endParaRPr>
          </a:p>
          <a:p>
            <a:r>
              <a:rPr lang="en-US" dirty="0" smtClean="0">
                <a:latin typeface="Myriad Pro" panose="020B0503030403020204" pitchFamily="34" charset="0"/>
              </a:rPr>
              <a:t>Each specimen should be labeled with a specimen number</a:t>
            </a:r>
          </a:p>
          <a:p>
            <a:pPr lvl="0"/>
            <a:r>
              <a:rPr lang="en-US" dirty="0" smtClean="0">
                <a:latin typeface="Myriad Pro" panose="020B0503030403020204" pitchFamily="34" charset="0"/>
              </a:rPr>
              <a:t>Specimen should be measured at three temperatures </a:t>
            </a:r>
            <a:r>
              <a:rPr lang="en-US" dirty="0">
                <a:latin typeface="Myriad Pro" panose="020B0503030403020204" pitchFamily="34" charset="0"/>
              </a:rPr>
              <a:t>(Minimum, Mid, and Maximum</a:t>
            </a:r>
            <a:r>
              <a:rPr lang="en-US" dirty="0" smtClean="0">
                <a:latin typeface="Myriad Pro" panose="020B0503030403020204" pitchFamily="34" charset="0"/>
              </a:rPr>
              <a:t>). This increases the accuracy of the predictions. </a:t>
            </a:r>
            <a:r>
              <a:rPr lang="en-US" dirty="0">
                <a:latin typeface="Myriad Pro" panose="020B0503030403020204" pitchFamily="34" charset="0"/>
              </a:rPr>
              <a:t>F</a:t>
            </a:r>
            <a:r>
              <a:rPr lang="en-US" dirty="0" smtClean="0">
                <a:latin typeface="Myriad Pro" panose="020B0503030403020204" pitchFamily="34" charset="0"/>
              </a:rPr>
              <a:t>or </a:t>
            </a:r>
            <a:r>
              <a:rPr lang="en-US" dirty="0">
                <a:latin typeface="Myriad Pro" panose="020B0503030403020204" pitchFamily="34" charset="0"/>
              </a:rPr>
              <a:t>example, 10ºC, 20ºC and 30ºC. </a:t>
            </a:r>
            <a:endParaRPr lang="en-US" dirty="0" smtClean="0">
              <a:latin typeface="Myriad Pro" panose="020B0503030403020204" pitchFamily="34" charset="0"/>
            </a:endParaRPr>
          </a:p>
          <a:p>
            <a:pPr lvl="0"/>
            <a:r>
              <a:rPr lang="en-US" dirty="0" smtClean="0">
                <a:latin typeface="Myriad Pro" panose="020B0503030403020204" pitchFamily="34" charset="0"/>
              </a:rPr>
              <a:t>After a new training set file is created on the F-750, </a:t>
            </a:r>
            <a:r>
              <a:rPr lang="en-US" dirty="0">
                <a:latin typeface="Myriad Pro" panose="020B0503030403020204" pitchFamily="34" charset="0"/>
              </a:rPr>
              <a:t>Place your first specimen on the eyepiece, and with “Specimen 1” highlighted on the list, </a:t>
            </a:r>
            <a:r>
              <a:rPr lang="en-US" b="1" dirty="0">
                <a:latin typeface="Myriad Pro" panose="020B0503030403020204" pitchFamily="34" charset="0"/>
              </a:rPr>
              <a:t>Press right arrow to collect the training spectra</a:t>
            </a:r>
            <a:r>
              <a:rPr lang="en-US" dirty="0">
                <a:latin typeface="Myriad Pro" panose="020B0503030403020204" pitchFamily="34" charset="0"/>
              </a:rPr>
              <a:t>.  The instrument will indicate “Processing”.   </a:t>
            </a:r>
            <a:r>
              <a:rPr lang="en-US" b="1" dirty="0">
                <a:latin typeface="Myriad Pro" panose="020B0503030403020204" pitchFamily="34" charset="0"/>
              </a:rPr>
              <a:t>Do not press the square/scan button to gather training set spectra.</a:t>
            </a:r>
            <a:r>
              <a:rPr lang="en-US" dirty="0">
                <a:latin typeface="Myriad Pro" panose="020B0503030403020204" pitchFamily="34" charset="0"/>
              </a:rPr>
              <a:t>  </a:t>
            </a:r>
            <a:endParaRPr lang="en-US" dirty="0" smtClean="0">
              <a:latin typeface="Myriad Pro" panose="020B0503030403020204" pitchFamily="34" charset="0"/>
            </a:endParaRPr>
          </a:p>
          <a:p>
            <a:pPr lvl="0"/>
            <a:r>
              <a:rPr lang="en-US" dirty="0" smtClean="0">
                <a:latin typeface="Myriad Pro" panose="020B0503030403020204" pitchFamily="34" charset="0"/>
              </a:rPr>
              <a:t>Repeat for all specimen at all three temperatures.</a:t>
            </a:r>
            <a:endParaRPr lang="en-US" dirty="0">
              <a:latin typeface="Myriad Pro" panose="020B0503030403020204" pitchFamily="34" charset="0"/>
            </a:endParaRPr>
          </a:p>
          <a:p>
            <a:endParaRPr lang="en-US" dirty="0" smtClean="0">
              <a:latin typeface="Myriad Pro" panose="020B0503030403020204" pitchFamily="34" charset="0"/>
            </a:endParaRPr>
          </a:p>
          <a:p>
            <a:endParaRPr lang="en-US" dirty="0" smtClean="0">
              <a:latin typeface="Myriad Pro" panose="020B0503030403020204" pitchFamily="34" charset="0"/>
            </a:endParaRPr>
          </a:p>
          <a:p>
            <a:pPr marL="0" indent="0">
              <a:buNone/>
            </a:pPr>
            <a:endParaRPr lang="en-US" dirty="0" smtClean="0">
              <a:latin typeface="Myriad Pro" panose="020B0503030403020204" pitchFamily="34" charset="0"/>
            </a:endParaRPr>
          </a:p>
        </p:txBody>
      </p:sp>
    </p:spTree>
    <p:extLst>
      <p:ext uri="{BB962C8B-B14F-4D97-AF65-F5344CB8AC3E}">
        <p14:creationId xmlns:p14="http://schemas.microsoft.com/office/powerpoint/2010/main" val="19102323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panose="020B0503030403020204" pitchFamily="34" charset="0"/>
              </a:rPr>
              <a:t>Step 2: Collecting Reference Values</a:t>
            </a:r>
            <a:endParaRPr lang="en-US" dirty="0">
              <a:latin typeface="Myriad Pro" panose="020B0503030403020204" pitchFamily="34" charset="0"/>
            </a:endParaRPr>
          </a:p>
        </p:txBody>
      </p:sp>
      <p:sp>
        <p:nvSpPr>
          <p:cNvPr id="3" name="Content Placeholder 2"/>
          <p:cNvSpPr>
            <a:spLocks noGrp="1"/>
          </p:cNvSpPr>
          <p:nvPr>
            <p:ph idx="1"/>
          </p:nvPr>
        </p:nvSpPr>
        <p:spPr>
          <a:xfrm>
            <a:off x="1797666" y="1690688"/>
            <a:ext cx="8596668" cy="3880773"/>
          </a:xfrm>
        </p:spPr>
        <p:txBody>
          <a:bodyPr>
            <a:normAutofit/>
          </a:bodyPr>
          <a:lstStyle/>
          <a:p>
            <a:r>
              <a:rPr lang="en-US" sz="2400" dirty="0">
                <a:latin typeface="Myriad Pro" panose="020B0503030403020204" pitchFamily="34" charset="0"/>
              </a:rPr>
              <a:t>To collect Reference Values, the same fruit specimens used in training set creation will be measured.  The Reference Values are those values determined by your reference method (i.e. a destructive measurement of TSS or DM). For example, if you intend to measure brix, Reference Values could be measured with a refractometer, or total acids could be measured through acid titration. </a:t>
            </a:r>
          </a:p>
        </p:txBody>
      </p:sp>
      <p:pic>
        <p:nvPicPr>
          <p:cNvPr id="4" name="Picture 3"/>
          <p:cNvPicPr>
            <a:picLocks noChangeAspect="1"/>
          </p:cNvPicPr>
          <p:nvPr/>
        </p:nvPicPr>
        <p:blipFill>
          <a:blip r:embed="rId2"/>
          <a:stretch>
            <a:fillRect/>
          </a:stretch>
        </p:blipFill>
        <p:spPr>
          <a:xfrm>
            <a:off x="3413634" y="4194919"/>
            <a:ext cx="5364732" cy="2352535"/>
          </a:xfrm>
          <a:prstGeom prst="rect">
            <a:avLst/>
          </a:prstGeom>
        </p:spPr>
      </p:pic>
    </p:spTree>
    <p:extLst>
      <p:ext uri="{BB962C8B-B14F-4D97-AF65-F5344CB8AC3E}">
        <p14:creationId xmlns:p14="http://schemas.microsoft.com/office/powerpoint/2010/main" val="20105666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91" y="206589"/>
            <a:ext cx="5463481" cy="1320800"/>
          </a:xfrm>
        </p:spPr>
        <p:txBody>
          <a:bodyPr/>
          <a:lstStyle/>
          <a:p>
            <a:r>
              <a:rPr lang="en-US" dirty="0" smtClean="0">
                <a:latin typeface="Myriad Pro" panose="020B0503030403020204" pitchFamily="34" charset="0"/>
              </a:rPr>
              <a:t>Appendix Step 4: Load Model Onto F750</a:t>
            </a:r>
            <a:endParaRPr lang="en-US" dirty="0">
              <a:latin typeface="Myriad Pro" panose="020B0503030403020204" pitchFamily="34" charset="0"/>
            </a:endParaRPr>
          </a:p>
        </p:txBody>
      </p:sp>
      <p:sp>
        <p:nvSpPr>
          <p:cNvPr id="3" name="Content Placeholder 2"/>
          <p:cNvSpPr>
            <a:spLocks noGrp="1"/>
          </p:cNvSpPr>
          <p:nvPr>
            <p:ph idx="1"/>
          </p:nvPr>
        </p:nvSpPr>
        <p:spPr>
          <a:xfrm>
            <a:off x="677334" y="1727686"/>
            <a:ext cx="5156538" cy="4505170"/>
          </a:xfrm>
        </p:spPr>
        <p:txBody>
          <a:bodyPr>
            <a:noAutofit/>
          </a:bodyPr>
          <a:lstStyle/>
          <a:p>
            <a:r>
              <a:rPr lang="en-US" sz="2000" b="1" dirty="0">
                <a:latin typeface="Myriad Pro" panose="020B0503030403020204" pitchFamily="34" charset="0"/>
              </a:rPr>
              <a:t>Regression Coefficients: </a:t>
            </a:r>
            <a:r>
              <a:rPr lang="en-US" sz="2000" dirty="0">
                <a:latin typeface="Myriad Pro" panose="020B0503030403020204" pitchFamily="34" charset="0"/>
              </a:rPr>
              <a:t>Mathematical significance of each pixel, selected in spectra selection, which is used to make predictions</a:t>
            </a:r>
            <a:r>
              <a:rPr lang="en-US" sz="2000" dirty="0" smtClean="0">
                <a:latin typeface="Myriad Pro" panose="020B0503030403020204" pitchFamily="34" charset="0"/>
              </a:rPr>
              <a:t>.</a:t>
            </a:r>
          </a:p>
          <a:p>
            <a:endParaRPr lang="en-US" sz="2000" dirty="0" smtClean="0">
              <a:latin typeface="Myriad Pro" panose="020B0503030403020204" pitchFamily="34" charset="0"/>
            </a:endParaRPr>
          </a:p>
          <a:p>
            <a:r>
              <a:rPr lang="en-US" sz="2000" b="1" dirty="0">
                <a:latin typeface="Myriad Pro" panose="020B0503030403020204" pitchFamily="34" charset="0"/>
              </a:rPr>
              <a:t>Error/Deviation Ratio: </a:t>
            </a:r>
            <a:r>
              <a:rPr lang="en-US" sz="2000" dirty="0">
                <a:latin typeface="Myriad Pro" panose="020B0503030403020204" pitchFamily="34" charset="0"/>
              </a:rPr>
              <a:t>Ratio of standard error of prediction to the standard deviation of the reference population. This represents a qualitative goodness of </a:t>
            </a:r>
            <a:r>
              <a:rPr lang="en-US" sz="2000" dirty="0" smtClean="0">
                <a:latin typeface="Myriad Pro" panose="020B0503030403020204" pitchFamily="34" charset="0"/>
              </a:rPr>
              <a:t>fit</a:t>
            </a:r>
          </a:p>
          <a:p>
            <a:endParaRPr lang="en-US" sz="2000" dirty="0" smtClean="0">
              <a:latin typeface="Myriad Pro" panose="020B0503030403020204" pitchFamily="34" charset="0"/>
            </a:endParaRPr>
          </a:p>
          <a:p>
            <a:r>
              <a:rPr lang="en-US" sz="2000" b="1" dirty="0">
                <a:latin typeface="Myriad Pro" panose="020B0503030403020204" pitchFamily="34" charset="0"/>
              </a:rPr>
              <a:t>Scores Plot: </a:t>
            </a:r>
            <a:r>
              <a:rPr lang="en-US" sz="2000" dirty="0">
                <a:latin typeface="Myriad Pro" panose="020B0503030403020204" pitchFamily="34" charset="0"/>
              </a:rPr>
              <a:t>Displays how close each spectra is to the principle components used to create the model. Distinct groups of points indicate “like” specimen.</a:t>
            </a:r>
          </a:p>
        </p:txBody>
      </p:sp>
      <p:pic>
        <p:nvPicPr>
          <p:cNvPr id="7" name="Picture 6"/>
          <p:cNvPicPr>
            <a:picLocks noChangeAspect="1"/>
          </p:cNvPicPr>
          <p:nvPr/>
        </p:nvPicPr>
        <p:blipFill>
          <a:blip r:embed="rId2"/>
          <a:stretch>
            <a:fillRect/>
          </a:stretch>
        </p:blipFill>
        <p:spPr>
          <a:xfrm>
            <a:off x="6140814" y="406886"/>
            <a:ext cx="5688624" cy="1906135"/>
          </a:xfrm>
          <a:prstGeom prst="rect">
            <a:avLst/>
          </a:prstGeom>
        </p:spPr>
      </p:pic>
      <p:pic>
        <p:nvPicPr>
          <p:cNvPr id="8" name="Picture 7"/>
          <p:cNvPicPr>
            <a:picLocks noChangeAspect="1"/>
          </p:cNvPicPr>
          <p:nvPr/>
        </p:nvPicPr>
        <p:blipFill>
          <a:blip r:embed="rId3"/>
          <a:stretch>
            <a:fillRect/>
          </a:stretch>
        </p:blipFill>
        <p:spPr>
          <a:xfrm>
            <a:off x="6140814" y="2489237"/>
            <a:ext cx="5688625" cy="1886280"/>
          </a:xfrm>
          <a:prstGeom prst="rect">
            <a:avLst/>
          </a:prstGeom>
        </p:spPr>
      </p:pic>
      <p:pic>
        <p:nvPicPr>
          <p:cNvPr id="9" name="Picture 8"/>
          <p:cNvPicPr>
            <a:picLocks noChangeAspect="1"/>
          </p:cNvPicPr>
          <p:nvPr/>
        </p:nvPicPr>
        <p:blipFill>
          <a:blip r:embed="rId4"/>
          <a:stretch>
            <a:fillRect/>
          </a:stretch>
        </p:blipFill>
        <p:spPr>
          <a:xfrm>
            <a:off x="6140813" y="4513176"/>
            <a:ext cx="5688625" cy="2045125"/>
          </a:xfrm>
          <a:prstGeom prst="rect">
            <a:avLst/>
          </a:prstGeom>
        </p:spPr>
      </p:pic>
    </p:spTree>
    <p:extLst>
      <p:ext uri="{BB962C8B-B14F-4D97-AF65-F5344CB8AC3E}">
        <p14:creationId xmlns:p14="http://schemas.microsoft.com/office/powerpoint/2010/main" val="1896955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371"/>
            <a:ext cx="10515600" cy="1325563"/>
          </a:xfrm>
        </p:spPr>
        <p:txBody>
          <a:bodyPr/>
          <a:lstStyle/>
          <a:p>
            <a:r>
              <a:rPr lang="en-US" dirty="0" smtClean="0">
                <a:latin typeface="Myriad Pro" panose="020B0503030403020204" pitchFamily="34" charset="0"/>
              </a:rPr>
              <a:t>Theory of Operation</a:t>
            </a:r>
            <a:endParaRPr lang="en-US" dirty="0">
              <a:latin typeface="Myriad Pro" panose="020B0503030403020204" pitchFamily="34" charset="0"/>
            </a:endParaRPr>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val="0"/>
              </a:ext>
            </a:extLst>
          </a:blip>
          <a:srcRect l="3548" t="7588"/>
          <a:stretch/>
        </p:blipFill>
        <p:spPr bwMode="auto">
          <a:xfrm>
            <a:off x="2602840" y="1459396"/>
            <a:ext cx="6986320" cy="2710328"/>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3048000" y="4478660"/>
            <a:ext cx="6096000" cy="1685077"/>
          </a:xfrm>
          <a:prstGeom prst="rect">
            <a:avLst/>
          </a:prstGeom>
        </p:spPr>
        <p:txBody>
          <a:bodyPr>
            <a:spAutoFit/>
          </a:bodyPr>
          <a:lstStyle/>
          <a:p>
            <a:pPr>
              <a:lnSpc>
                <a:spcPct val="115000"/>
              </a:lnSpc>
              <a:spcAft>
                <a:spcPts val="1000"/>
              </a:spcAft>
            </a:pPr>
            <a:r>
              <a:rPr lang="en-US" b="1" dirty="0" smtClean="0">
                <a:effectLst/>
                <a:latin typeface="Myriad Pro" panose="020B0503030403020204" pitchFamily="34" charset="0"/>
                <a:ea typeface="Calibri" panose="020F0502020204030204" pitchFamily="34" charset="0"/>
                <a:cs typeface="Times New Roman" panose="02020603050405020304" pitchFamily="18" charset="0"/>
              </a:rPr>
              <a:t>Fig. </a:t>
            </a:r>
            <a:r>
              <a:rPr lang="en-US" dirty="0" smtClean="0">
                <a:effectLst/>
                <a:latin typeface="Myriad Pro" panose="020B0503030403020204" pitchFamily="34" charset="0"/>
                <a:ea typeface="Calibri" panose="020F0502020204030204" pitchFamily="34" charset="0"/>
                <a:cs typeface="Times New Roman" panose="02020603050405020304" pitchFamily="18" charset="0"/>
              </a:rPr>
              <a:t> Interactance optical design; light rays illuminate an anulus  on the sample. The light then interacts with the sample by internally scattering through the tissue. Light that undergoes remission normal to the collimating lens  is collected and  focused onto the fiber. </a:t>
            </a:r>
            <a:endParaRPr lang="en-US" sz="2400" dirty="0">
              <a:effectLst/>
              <a:latin typeface="Myriad Pro" panose="020B050303040302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9944100" y="2928133"/>
            <a:ext cx="2057400" cy="646331"/>
          </a:xfrm>
          <a:prstGeom prst="rect">
            <a:avLst/>
          </a:prstGeom>
          <a:noFill/>
        </p:spPr>
        <p:txBody>
          <a:bodyPr wrap="square" rtlCol="0">
            <a:spAutoFit/>
          </a:bodyPr>
          <a:lstStyle/>
          <a:p>
            <a:r>
              <a:rPr lang="en-US" dirty="0" smtClean="0"/>
              <a:t>Lets you </a:t>
            </a:r>
            <a:r>
              <a:rPr lang="en-US" dirty="0"/>
              <a:t>s</a:t>
            </a:r>
            <a:r>
              <a:rPr lang="en-US" dirty="0" smtClean="0"/>
              <a:t>ee tissue instead of  skin</a:t>
            </a:r>
            <a:endParaRPr lang="en-US" dirty="0"/>
          </a:p>
        </p:txBody>
      </p:sp>
      <p:cxnSp>
        <p:nvCxnSpPr>
          <p:cNvPr id="7" name="Straight Arrow Connector 6"/>
          <p:cNvCxnSpPr/>
          <p:nvPr/>
        </p:nvCxnSpPr>
        <p:spPr>
          <a:xfrm flipH="1" flipV="1">
            <a:off x="8835390" y="3097530"/>
            <a:ext cx="1108710" cy="114300"/>
          </a:xfrm>
          <a:prstGeom prst="straightConnector1">
            <a:avLst/>
          </a:prstGeom>
          <a:ln w="25400">
            <a:solidFill>
              <a:schemeClr val="accent6">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481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566" y="242569"/>
            <a:ext cx="10515600" cy="1325563"/>
          </a:xfrm>
        </p:spPr>
        <p:txBody>
          <a:bodyPr/>
          <a:lstStyle/>
          <a:p>
            <a:r>
              <a:rPr lang="en-US" dirty="0" smtClean="0">
                <a:latin typeface="Myriad Pro" panose="020B0503030403020204" pitchFamily="34" charset="0"/>
              </a:rPr>
              <a:t>Step 3: Importing a Training Set and Reference Values into Model Builder</a:t>
            </a:r>
            <a:endParaRPr lang="en-US" dirty="0">
              <a:latin typeface="Myriad Pro" panose="020B0503030403020204" pitchFamily="34" charset="0"/>
            </a:endParaRPr>
          </a:p>
        </p:txBody>
      </p:sp>
      <p:sp>
        <p:nvSpPr>
          <p:cNvPr id="3" name="Content Placeholder 2"/>
          <p:cNvSpPr>
            <a:spLocks noGrp="1"/>
          </p:cNvSpPr>
          <p:nvPr>
            <p:ph idx="1"/>
          </p:nvPr>
        </p:nvSpPr>
        <p:spPr>
          <a:xfrm>
            <a:off x="677334" y="2160589"/>
            <a:ext cx="6528138" cy="3880773"/>
          </a:xfrm>
        </p:spPr>
        <p:txBody>
          <a:bodyPr>
            <a:normAutofit fontScale="85000" lnSpcReduction="20000"/>
          </a:bodyPr>
          <a:lstStyle/>
          <a:p>
            <a:r>
              <a:rPr lang="en-US" dirty="0" smtClean="0">
                <a:latin typeface="Myriad Pro" panose="020B0503030403020204" pitchFamily="34" charset="0"/>
              </a:rPr>
              <a:t>Open the Model Builder software. This software is  located at </a:t>
            </a:r>
            <a:r>
              <a:rPr lang="en-US" dirty="0" smtClean="0">
                <a:latin typeface="Myriad Pro" panose="020B0503030403020204" pitchFamily="34" charset="0"/>
                <a:hlinkClick r:id="rId2"/>
              </a:rPr>
              <a:t>www.felixinstruments.com</a:t>
            </a:r>
            <a:endParaRPr lang="en-US" dirty="0">
              <a:latin typeface="Myriad Pro" panose="020B0503030403020204" pitchFamily="34" charset="0"/>
            </a:endParaRPr>
          </a:p>
          <a:p>
            <a:r>
              <a:rPr lang="en-US" dirty="0" smtClean="0">
                <a:latin typeface="Myriad Pro" panose="020B0503030403020204" pitchFamily="34" charset="0"/>
              </a:rPr>
              <a:t>Insert the SD card into the computer, and Import the training set.</a:t>
            </a:r>
          </a:p>
          <a:p>
            <a:r>
              <a:rPr lang="en-US" dirty="0">
                <a:latin typeface="Myriad Pro" panose="020B0503030403020204" pitchFamily="34" charset="0"/>
              </a:rPr>
              <a:t>You will be prompted with the message “Would you like to overwrite the existing training set?” Select “Yes.” </a:t>
            </a:r>
            <a:endParaRPr lang="en-US" dirty="0" smtClean="0">
              <a:latin typeface="Myriad Pro" panose="020B0503030403020204" pitchFamily="34" charset="0"/>
            </a:endParaRPr>
          </a:p>
          <a:p>
            <a:pPr lvl="0"/>
            <a:r>
              <a:rPr lang="en-US" dirty="0">
                <a:latin typeface="Myriad Pro" panose="020B0503030403020204" pitchFamily="34" charset="0"/>
              </a:rPr>
              <a:t>Model builder will automatically populate the training set and the spectra should now be displayed on screen. Specimen number, Spectra Name (Min, Mid, Max temp), and the pixel values can be found under the training set tab at the bottom of the screen</a:t>
            </a:r>
            <a:r>
              <a:rPr lang="en-US" dirty="0" smtClean="0">
                <a:latin typeface="Myriad Pro" panose="020B0503030403020204" pitchFamily="34" charset="0"/>
              </a:rPr>
              <a:t>.</a:t>
            </a:r>
          </a:p>
          <a:p>
            <a:pPr lvl="0"/>
            <a:endParaRPr lang="en-US" dirty="0" smtClean="0"/>
          </a:p>
          <a:p>
            <a:pPr lvl="0"/>
            <a:endParaRPr lang="en-US" dirty="0"/>
          </a:p>
          <a:p>
            <a:endParaRPr lang="en-US" dirty="0" smtClean="0"/>
          </a:p>
          <a:p>
            <a:endParaRPr lang="en-US" dirty="0" smtClean="0"/>
          </a:p>
          <a:p>
            <a:endParaRPr lang="en-US" dirty="0"/>
          </a:p>
        </p:txBody>
      </p:sp>
      <p:pic>
        <p:nvPicPr>
          <p:cNvPr id="4" name="Picture 3"/>
          <p:cNvPicPr>
            <a:picLocks noChangeAspect="1"/>
          </p:cNvPicPr>
          <p:nvPr/>
        </p:nvPicPr>
        <p:blipFill>
          <a:blip r:embed="rId3"/>
          <a:stretch>
            <a:fillRect/>
          </a:stretch>
        </p:blipFill>
        <p:spPr>
          <a:xfrm>
            <a:off x="8536107" y="1568132"/>
            <a:ext cx="3508655" cy="2078736"/>
          </a:xfrm>
          <a:prstGeom prst="rect">
            <a:avLst/>
          </a:prstGeom>
        </p:spPr>
      </p:pic>
      <p:pic>
        <p:nvPicPr>
          <p:cNvPr id="5" name="Picture 4"/>
          <p:cNvPicPr>
            <a:picLocks noChangeAspect="1"/>
          </p:cNvPicPr>
          <p:nvPr/>
        </p:nvPicPr>
        <p:blipFill>
          <a:blip r:embed="rId4"/>
          <a:stretch>
            <a:fillRect/>
          </a:stretch>
        </p:blipFill>
        <p:spPr>
          <a:xfrm>
            <a:off x="7396576" y="3877057"/>
            <a:ext cx="4648186" cy="2767680"/>
          </a:xfrm>
          <a:prstGeom prst="rect">
            <a:avLst/>
          </a:prstGeom>
        </p:spPr>
      </p:pic>
    </p:spTree>
    <p:extLst>
      <p:ext uri="{BB962C8B-B14F-4D97-AF65-F5344CB8AC3E}">
        <p14:creationId xmlns:p14="http://schemas.microsoft.com/office/powerpoint/2010/main" val="39738065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343690221"/>
              </p:ext>
            </p:extLst>
          </p:nvPr>
        </p:nvGraphicFramePr>
        <p:xfrm>
          <a:off x="1790496" y="507788"/>
          <a:ext cx="8596668" cy="5805136"/>
        </p:xfrm>
        <a:graphic>
          <a:graphicData uri="http://schemas.openxmlformats.org/drawingml/2006/table">
            <a:tbl>
              <a:tblPr firstCol="1" bandRow="1">
                <a:tableStyleId>{5C22544A-7EE6-4342-B048-85BDC9FD1C3A}</a:tableStyleId>
              </a:tblPr>
              <a:tblGrid>
                <a:gridCol w="3507587"/>
                <a:gridCol w="5089081"/>
              </a:tblGrid>
              <a:tr h="614792">
                <a:tc gridSpan="2">
                  <a:txBody>
                    <a:bodyPr/>
                    <a:lstStyle/>
                    <a:p>
                      <a:pPr marL="0" marR="0" algn="ctr">
                        <a:lnSpc>
                          <a:spcPct val="115000"/>
                        </a:lnSpc>
                        <a:spcBef>
                          <a:spcPts val="0"/>
                        </a:spcBef>
                        <a:spcAft>
                          <a:spcPts val="0"/>
                        </a:spcAft>
                      </a:pPr>
                      <a:r>
                        <a:rPr lang="en-US" sz="1800" dirty="0">
                          <a:effectLst/>
                          <a:latin typeface="Myriad Pro" panose="020B0503030403020204" pitchFamily="34" charset="0"/>
                        </a:rPr>
                        <a:t>F-750 Specifications</a:t>
                      </a:r>
                      <a:endParaRPr lang="en-US" sz="14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253830">
                <a:tc>
                  <a:txBody>
                    <a:bodyPr/>
                    <a:lstStyle/>
                    <a:p>
                      <a:pPr marL="0" marR="0">
                        <a:lnSpc>
                          <a:spcPct val="115000"/>
                        </a:lnSpc>
                        <a:spcBef>
                          <a:spcPts val="0"/>
                        </a:spcBef>
                        <a:spcAft>
                          <a:spcPts val="0"/>
                        </a:spcAft>
                      </a:pPr>
                      <a:r>
                        <a:rPr lang="en-US" sz="1600" dirty="0">
                          <a:effectLst/>
                          <a:latin typeface="Myriad Pro" panose="020B0503030403020204" pitchFamily="34" charset="0"/>
                        </a:rPr>
                        <a:t>Spectrometer</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dirty="0">
                          <a:effectLst/>
                          <a:latin typeface="Myriad Pro" panose="020B0503030403020204" pitchFamily="34" charset="0"/>
                        </a:rPr>
                        <a:t>ZEISS MMS1 VIS-NIR</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r>
              <a:tr h="406543">
                <a:tc>
                  <a:txBody>
                    <a:bodyPr/>
                    <a:lstStyle/>
                    <a:p>
                      <a:pPr marL="0" marR="0">
                        <a:lnSpc>
                          <a:spcPct val="115000"/>
                        </a:lnSpc>
                        <a:spcBef>
                          <a:spcPts val="0"/>
                        </a:spcBef>
                        <a:spcAft>
                          <a:spcPts val="0"/>
                        </a:spcAft>
                      </a:pPr>
                      <a:r>
                        <a:rPr lang="en-US" sz="1600" dirty="0">
                          <a:effectLst/>
                          <a:latin typeface="Myriad Pro" panose="020B0503030403020204" pitchFamily="34" charset="0"/>
                        </a:rPr>
                        <a:t>Wavelength Range</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dirty="0" smtClean="0">
                          <a:effectLst/>
                          <a:latin typeface="Myriad Pro" panose="020B0503030403020204" pitchFamily="34" charset="0"/>
                        </a:rPr>
                        <a:t>300 </a:t>
                      </a:r>
                      <a:r>
                        <a:rPr lang="en-US" sz="1600" dirty="0">
                          <a:effectLst/>
                          <a:latin typeface="Myriad Pro" panose="020B0503030403020204" pitchFamily="34" charset="0"/>
                        </a:rPr>
                        <a:t>- </a:t>
                      </a:r>
                      <a:r>
                        <a:rPr lang="en-US" sz="1600" dirty="0" smtClean="0">
                          <a:effectLst/>
                          <a:latin typeface="Myriad Pro" panose="020B0503030403020204" pitchFamily="34" charset="0"/>
                        </a:rPr>
                        <a:t>1100nm </a:t>
                      </a:r>
                      <a:r>
                        <a:rPr lang="en-US" sz="1600" dirty="0">
                          <a:effectLst/>
                          <a:latin typeface="Myriad Pro" panose="020B0503030403020204" pitchFamily="34" charset="0"/>
                        </a:rPr>
                        <a:t>(+/- 10nm)</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r>
              <a:tr h="284954">
                <a:tc>
                  <a:txBody>
                    <a:bodyPr/>
                    <a:lstStyle/>
                    <a:p>
                      <a:pPr marL="0" marR="0">
                        <a:lnSpc>
                          <a:spcPct val="115000"/>
                        </a:lnSpc>
                        <a:spcBef>
                          <a:spcPts val="0"/>
                        </a:spcBef>
                        <a:spcAft>
                          <a:spcPts val="0"/>
                        </a:spcAft>
                      </a:pPr>
                      <a:r>
                        <a:rPr lang="en-US" sz="1600" dirty="0">
                          <a:effectLst/>
                          <a:latin typeface="Myriad Pro" panose="020B0503030403020204" pitchFamily="34" charset="0"/>
                        </a:rPr>
                        <a:t>Spectral Sampling</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dirty="0">
                          <a:effectLst/>
                          <a:latin typeface="Myriad Pro" panose="020B0503030403020204" pitchFamily="34" charset="0"/>
                        </a:rPr>
                        <a:t>3nm</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r>
              <a:tr h="406543">
                <a:tc>
                  <a:txBody>
                    <a:bodyPr/>
                    <a:lstStyle/>
                    <a:p>
                      <a:pPr marL="0" marR="0">
                        <a:lnSpc>
                          <a:spcPct val="115000"/>
                        </a:lnSpc>
                        <a:spcBef>
                          <a:spcPts val="0"/>
                        </a:spcBef>
                        <a:spcAft>
                          <a:spcPts val="0"/>
                        </a:spcAft>
                      </a:pPr>
                      <a:r>
                        <a:rPr lang="en-US" sz="1600" dirty="0">
                          <a:effectLst/>
                          <a:latin typeface="Myriad Pro" panose="020B0503030403020204" pitchFamily="34" charset="0"/>
                        </a:rPr>
                        <a:t>Spectral Resolution</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dirty="0">
                          <a:effectLst/>
                          <a:latin typeface="Myriad Pro" panose="020B0503030403020204" pitchFamily="34" charset="0"/>
                        </a:rPr>
                        <a:t>8-13nm</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r>
              <a:tr h="616524">
                <a:tc>
                  <a:txBody>
                    <a:bodyPr/>
                    <a:lstStyle/>
                    <a:p>
                      <a:pPr marL="0" marR="0">
                        <a:lnSpc>
                          <a:spcPct val="115000"/>
                        </a:lnSpc>
                        <a:spcBef>
                          <a:spcPts val="0"/>
                        </a:spcBef>
                        <a:spcAft>
                          <a:spcPts val="0"/>
                        </a:spcAft>
                      </a:pPr>
                      <a:r>
                        <a:rPr lang="en-US" sz="1600" dirty="0">
                          <a:effectLst/>
                          <a:latin typeface="Myriad Pro" panose="020B0503030403020204" pitchFamily="34" charset="0"/>
                        </a:rPr>
                        <a:t>Accuracy</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dirty="0">
                          <a:effectLst/>
                          <a:latin typeface="Myriad Pro" panose="020B0503030403020204" pitchFamily="34" charset="0"/>
                        </a:rPr>
                        <a:t>+/- 0.5 Brix RMSEP (root mean square error of prediction)</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r>
              <a:tr h="316389">
                <a:tc>
                  <a:txBody>
                    <a:bodyPr/>
                    <a:lstStyle/>
                    <a:p>
                      <a:pPr marL="0" marR="0">
                        <a:lnSpc>
                          <a:spcPct val="115000"/>
                        </a:lnSpc>
                        <a:spcBef>
                          <a:spcPts val="0"/>
                        </a:spcBef>
                        <a:spcAft>
                          <a:spcPts val="0"/>
                        </a:spcAft>
                      </a:pPr>
                      <a:r>
                        <a:rPr lang="en-US" sz="1600" dirty="0">
                          <a:effectLst/>
                          <a:latin typeface="Myriad Pro" panose="020B0503030403020204" pitchFamily="34" charset="0"/>
                        </a:rPr>
                        <a:t>Battery Life</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dirty="0">
                          <a:effectLst/>
                          <a:latin typeface="Myriad Pro" panose="020B0503030403020204" pitchFamily="34" charset="0"/>
                        </a:rPr>
                        <a:t>1600 samples (</a:t>
                      </a:r>
                      <a:r>
                        <a:rPr lang="en-US" sz="1600" dirty="0" smtClean="0">
                          <a:effectLst/>
                          <a:latin typeface="Myriad Pro" panose="020B0503030403020204" pitchFamily="34" charset="0"/>
                        </a:rPr>
                        <a:t>Variable based on operation)</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r>
              <a:tr h="318654">
                <a:tc>
                  <a:txBody>
                    <a:bodyPr/>
                    <a:lstStyle/>
                    <a:p>
                      <a:pPr marL="0" marR="0">
                        <a:lnSpc>
                          <a:spcPct val="115000"/>
                        </a:lnSpc>
                        <a:spcBef>
                          <a:spcPts val="0"/>
                        </a:spcBef>
                        <a:spcAft>
                          <a:spcPts val="0"/>
                        </a:spcAft>
                      </a:pPr>
                      <a:r>
                        <a:rPr lang="en-US" sz="1600" dirty="0">
                          <a:effectLst/>
                          <a:latin typeface="Myriad Pro" panose="020B0503030403020204" pitchFamily="34" charset="0"/>
                        </a:rPr>
                        <a:t>PC Interface</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dirty="0">
                          <a:effectLst/>
                          <a:latin typeface="Myriad Pro" panose="020B0503030403020204" pitchFamily="34" charset="0"/>
                        </a:rPr>
                        <a:t>USB and SD card</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r>
              <a:tr h="1246466">
                <a:tc>
                  <a:txBody>
                    <a:bodyPr/>
                    <a:lstStyle/>
                    <a:p>
                      <a:pPr marL="0" marR="0">
                        <a:lnSpc>
                          <a:spcPct val="115000"/>
                        </a:lnSpc>
                        <a:spcBef>
                          <a:spcPts val="0"/>
                        </a:spcBef>
                        <a:spcAft>
                          <a:spcPts val="0"/>
                        </a:spcAft>
                      </a:pPr>
                      <a:r>
                        <a:rPr lang="en-US" sz="1600" dirty="0">
                          <a:effectLst/>
                          <a:latin typeface="Myriad Pro" panose="020B0503030403020204" pitchFamily="34" charset="0"/>
                        </a:rPr>
                        <a:t>Data Recorded with </a:t>
                      </a:r>
                      <a:br>
                        <a:rPr lang="en-US" sz="1600" dirty="0">
                          <a:effectLst/>
                          <a:latin typeface="Myriad Pro" panose="020B0503030403020204" pitchFamily="34" charset="0"/>
                        </a:rPr>
                      </a:br>
                      <a:r>
                        <a:rPr lang="en-US" sz="1600" dirty="0">
                          <a:effectLst/>
                          <a:latin typeface="Myriad Pro" panose="020B0503030403020204" pitchFamily="34" charset="0"/>
                        </a:rPr>
                        <a:t>Each Measurement</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dirty="0">
                          <a:effectLst/>
                          <a:latin typeface="Myriad Pro" panose="020B0503030403020204" pitchFamily="34" charset="0"/>
                        </a:rPr>
                        <a:t>Raw Data</a:t>
                      </a:r>
                      <a:br>
                        <a:rPr lang="en-US" sz="1600" dirty="0">
                          <a:effectLst/>
                          <a:latin typeface="Myriad Pro" panose="020B0503030403020204" pitchFamily="34" charset="0"/>
                        </a:rPr>
                      </a:br>
                      <a:r>
                        <a:rPr lang="en-US" sz="1600" dirty="0">
                          <a:effectLst/>
                          <a:latin typeface="Myriad Pro" panose="020B0503030403020204" pitchFamily="34" charset="0"/>
                        </a:rPr>
                        <a:t>Reflectance</a:t>
                      </a:r>
                      <a:br>
                        <a:rPr lang="en-US" sz="1600" dirty="0">
                          <a:effectLst/>
                          <a:latin typeface="Myriad Pro" panose="020B0503030403020204" pitchFamily="34" charset="0"/>
                        </a:rPr>
                      </a:br>
                      <a:r>
                        <a:rPr lang="en-US" sz="1600" dirty="0">
                          <a:effectLst/>
                          <a:latin typeface="Myriad Pro" panose="020B0503030403020204" pitchFamily="34" charset="0"/>
                        </a:rPr>
                        <a:t>Absorbance</a:t>
                      </a:r>
                      <a:br>
                        <a:rPr lang="en-US" sz="1600" dirty="0">
                          <a:effectLst/>
                          <a:latin typeface="Myriad Pro" panose="020B0503030403020204" pitchFamily="34" charset="0"/>
                        </a:rPr>
                      </a:br>
                      <a:r>
                        <a:rPr lang="en-US" sz="1600" dirty="0">
                          <a:effectLst/>
                          <a:latin typeface="Myriad Pro" panose="020B0503030403020204" pitchFamily="34" charset="0"/>
                        </a:rPr>
                        <a:t>Second &amp; First Derivatives</a:t>
                      </a:r>
                      <a:br>
                        <a:rPr lang="en-US" sz="1600" dirty="0">
                          <a:effectLst/>
                          <a:latin typeface="Myriad Pro" panose="020B0503030403020204" pitchFamily="34" charset="0"/>
                        </a:rPr>
                      </a:br>
                      <a:r>
                        <a:rPr lang="en-US" sz="1600" dirty="0">
                          <a:effectLst/>
                          <a:latin typeface="Myriad Pro" panose="020B0503030403020204" pitchFamily="34" charset="0"/>
                        </a:rPr>
                        <a:t>Second Derivative Absorbance</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r>
              <a:tr h="343593">
                <a:tc>
                  <a:txBody>
                    <a:bodyPr/>
                    <a:lstStyle/>
                    <a:p>
                      <a:pPr marL="0" marR="0">
                        <a:lnSpc>
                          <a:spcPct val="115000"/>
                        </a:lnSpc>
                        <a:spcBef>
                          <a:spcPts val="0"/>
                        </a:spcBef>
                        <a:spcAft>
                          <a:spcPts val="0"/>
                        </a:spcAft>
                      </a:pPr>
                      <a:r>
                        <a:rPr lang="en-US" sz="1600" dirty="0">
                          <a:effectLst/>
                          <a:latin typeface="Myriad Pro" panose="020B0503030403020204" pitchFamily="34" charset="0"/>
                        </a:rPr>
                        <a:t>Temperature Range</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dirty="0">
                          <a:effectLst/>
                          <a:latin typeface="Myriad Pro" panose="020B0503030403020204" pitchFamily="34" charset="0"/>
                        </a:rPr>
                        <a:t>0-50</a:t>
                      </a:r>
                      <a:r>
                        <a:rPr lang="en-US" sz="1600" baseline="30000" dirty="0">
                          <a:effectLst/>
                          <a:latin typeface="Myriad Pro" panose="020B0503030403020204" pitchFamily="34" charset="0"/>
                        </a:rPr>
                        <a:t>O</a:t>
                      </a:r>
                      <a:r>
                        <a:rPr lang="en-US" sz="1600" dirty="0">
                          <a:effectLst/>
                          <a:latin typeface="Myriad Pro" panose="020B0503030403020204" pitchFamily="34" charset="0"/>
                        </a:rPr>
                        <a:t>C</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r>
              <a:tr h="408105">
                <a:tc>
                  <a:txBody>
                    <a:bodyPr/>
                    <a:lstStyle/>
                    <a:p>
                      <a:pPr marL="0" marR="0">
                        <a:lnSpc>
                          <a:spcPct val="115000"/>
                        </a:lnSpc>
                        <a:spcBef>
                          <a:spcPts val="0"/>
                        </a:spcBef>
                        <a:spcAft>
                          <a:spcPts val="0"/>
                        </a:spcAft>
                      </a:pPr>
                      <a:r>
                        <a:rPr lang="en-US" sz="1600" dirty="0">
                          <a:effectLst/>
                          <a:latin typeface="Myriad Pro" panose="020B0503030403020204" pitchFamily="34" charset="0"/>
                        </a:rPr>
                        <a:t>Weight</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dirty="0">
                          <a:effectLst/>
                          <a:latin typeface="Myriad Pro" panose="020B0503030403020204" pitchFamily="34" charset="0"/>
                        </a:rPr>
                        <a:t>2.43 kg</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r>
              <a:tr h="406543">
                <a:tc>
                  <a:txBody>
                    <a:bodyPr/>
                    <a:lstStyle/>
                    <a:p>
                      <a:pPr marL="0" marR="0">
                        <a:lnSpc>
                          <a:spcPct val="115000"/>
                        </a:lnSpc>
                        <a:spcBef>
                          <a:spcPts val="0"/>
                        </a:spcBef>
                        <a:spcAft>
                          <a:spcPts val="0"/>
                        </a:spcAft>
                      </a:pPr>
                      <a:r>
                        <a:rPr lang="en-US" sz="1600" dirty="0">
                          <a:effectLst/>
                          <a:latin typeface="Myriad Pro" panose="020B0503030403020204" pitchFamily="34" charset="0"/>
                        </a:rPr>
                        <a:t>Dimensions</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600" dirty="0">
                          <a:effectLst/>
                          <a:latin typeface="Myriad Pro" panose="020B0503030403020204" pitchFamily="34" charset="0"/>
                        </a:rPr>
                        <a:t>7.1 x 4.75 x 1.75 inches ( 18 x 12 x 4. 5 cm )</a:t>
                      </a:r>
                      <a:endParaRPr lang="en-US" sz="16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647362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yriad Pro" panose="020B0503030403020204" pitchFamily="34" charset="0"/>
              </a:rPr>
              <a:t>Theory of Operation</a:t>
            </a:r>
            <a:endParaRPr lang="en-US" dirty="0"/>
          </a:p>
        </p:txBody>
      </p:sp>
      <p:sp>
        <p:nvSpPr>
          <p:cNvPr id="3" name="Content Placeholder 2"/>
          <p:cNvSpPr>
            <a:spLocks noGrp="1"/>
          </p:cNvSpPr>
          <p:nvPr>
            <p:ph idx="1"/>
          </p:nvPr>
        </p:nvSpPr>
        <p:spPr>
          <a:xfrm>
            <a:off x="838200" y="1825625"/>
            <a:ext cx="10515600" cy="929005"/>
          </a:xfrm>
        </p:spPr>
        <p:txBody>
          <a:bodyPr/>
          <a:lstStyle/>
          <a:p>
            <a:pPr marL="0" indent="0">
              <a:buNone/>
            </a:pPr>
            <a:r>
              <a:rPr lang="en-US" dirty="0" smtClean="0"/>
              <a:t>The F-750 can be used to non-destructively predict major traits in most commodities. </a:t>
            </a:r>
          </a:p>
          <a:p>
            <a:pPr marL="0" indent="0">
              <a:buNone/>
            </a:pPr>
            <a:endParaRPr lang="en-US" dirty="0"/>
          </a:p>
        </p:txBody>
      </p:sp>
      <p:sp>
        <p:nvSpPr>
          <p:cNvPr id="4" name="TextBox 3"/>
          <p:cNvSpPr txBox="1"/>
          <p:nvPr/>
        </p:nvSpPr>
        <p:spPr>
          <a:xfrm rot="10800000" flipH="1" flipV="1">
            <a:off x="2227353" y="3978536"/>
            <a:ext cx="3427149" cy="1200329"/>
          </a:xfrm>
          <a:prstGeom prst="rect">
            <a:avLst/>
          </a:prstGeom>
          <a:noFill/>
        </p:spPr>
        <p:txBody>
          <a:bodyPr wrap="square" rtlCol="0">
            <a:spAutoFit/>
          </a:bodyPr>
          <a:lstStyle/>
          <a:p>
            <a:pPr>
              <a:buFont typeface="Wingdings" panose="05000000000000000000" pitchFamily="2" charset="2"/>
              <a:buChar char="ü"/>
            </a:pPr>
            <a:r>
              <a:rPr lang="en-US" dirty="0" smtClean="0"/>
              <a:t>Sugar content </a:t>
            </a:r>
            <a:r>
              <a:rPr lang="en-US" dirty="0"/>
              <a:t>in an </a:t>
            </a:r>
            <a:r>
              <a:rPr lang="en-US" dirty="0" smtClean="0"/>
              <a:t>Apple</a:t>
            </a:r>
          </a:p>
          <a:p>
            <a:pPr>
              <a:buFont typeface="Wingdings" panose="05000000000000000000" pitchFamily="2" charset="2"/>
              <a:buChar char="ü"/>
            </a:pPr>
            <a:r>
              <a:rPr lang="en-US" dirty="0" smtClean="0"/>
              <a:t>Dry Matter content in a Mango</a:t>
            </a:r>
          </a:p>
          <a:p>
            <a:pPr>
              <a:buFont typeface="Wingdings" panose="05000000000000000000" pitchFamily="2" charset="2"/>
              <a:buChar char="ü"/>
            </a:pPr>
            <a:r>
              <a:rPr lang="en-US" dirty="0" smtClean="0"/>
              <a:t>Acid content in a Clementine</a:t>
            </a:r>
          </a:p>
          <a:p>
            <a:pPr>
              <a:buFont typeface="Wingdings" panose="05000000000000000000" pitchFamily="2" charset="2"/>
              <a:buChar char="ü"/>
            </a:pPr>
            <a:r>
              <a:rPr lang="en-US" dirty="0" smtClean="0"/>
              <a:t>Liquids in </a:t>
            </a:r>
            <a:r>
              <a:rPr lang="en-US" dirty="0" err="1" smtClean="0"/>
              <a:t>Transflection</a:t>
            </a:r>
            <a:r>
              <a:rPr lang="en-US" dirty="0" smtClean="0"/>
              <a:t> </a:t>
            </a:r>
            <a:endParaRPr lang="en-US" dirty="0"/>
          </a:p>
        </p:txBody>
      </p:sp>
      <p:sp>
        <p:nvSpPr>
          <p:cNvPr id="5" name="TextBox 4"/>
          <p:cNvSpPr txBox="1"/>
          <p:nvPr/>
        </p:nvSpPr>
        <p:spPr>
          <a:xfrm rot="10800000" flipH="1" flipV="1">
            <a:off x="6161585" y="3978535"/>
            <a:ext cx="5247150" cy="1200329"/>
          </a:xfrm>
          <a:prstGeom prst="rect">
            <a:avLst/>
          </a:prstGeom>
          <a:noFill/>
        </p:spPr>
        <p:txBody>
          <a:bodyPr wrap="square" rtlCol="0">
            <a:spAutoFit/>
          </a:bodyPr>
          <a:lstStyle/>
          <a:p>
            <a:pPr marL="285750" indent="-285750">
              <a:buBlip>
                <a:blip r:embed="rId2"/>
              </a:buBlip>
            </a:pPr>
            <a:r>
              <a:rPr lang="en-US" dirty="0" smtClean="0"/>
              <a:t>Acid content </a:t>
            </a:r>
            <a:r>
              <a:rPr lang="en-US" dirty="0"/>
              <a:t>in an </a:t>
            </a:r>
            <a:r>
              <a:rPr lang="en-US" dirty="0" smtClean="0"/>
              <a:t>Apple</a:t>
            </a:r>
          </a:p>
          <a:p>
            <a:pPr marL="285750" indent="-285750">
              <a:buBlip>
                <a:blip r:embed="rId2"/>
              </a:buBlip>
            </a:pPr>
            <a:r>
              <a:rPr lang="en-US" dirty="0" smtClean="0"/>
              <a:t>Through the skin of an Avocado</a:t>
            </a:r>
          </a:p>
          <a:p>
            <a:pPr marL="285750" indent="-285750">
              <a:buBlip>
                <a:blip r:embed="rId2"/>
              </a:buBlip>
            </a:pPr>
            <a:r>
              <a:rPr lang="en-US" dirty="0" smtClean="0"/>
              <a:t>Sugar content in a Lime</a:t>
            </a:r>
          </a:p>
          <a:p>
            <a:pPr marL="285750" indent="-285750">
              <a:buBlip>
                <a:blip r:embed="rId2"/>
              </a:buBlip>
            </a:pPr>
            <a:r>
              <a:rPr lang="en-US" dirty="0"/>
              <a:t>Spectroscopically differentiate </a:t>
            </a:r>
            <a:r>
              <a:rPr lang="en-US" dirty="0" smtClean="0"/>
              <a:t>sucrose vs fructose</a:t>
            </a:r>
          </a:p>
        </p:txBody>
      </p:sp>
      <p:sp>
        <p:nvSpPr>
          <p:cNvPr id="6" name="TextBox 5"/>
          <p:cNvSpPr txBox="1"/>
          <p:nvPr/>
        </p:nvSpPr>
        <p:spPr>
          <a:xfrm>
            <a:off x="2207839" y="3553839"/>
            <a:ext cx="3427150" cy="400110"/>
          </a:xfrm>
          <a:prstGeom prst="rect">
            <a:avLst/>
          </a:prstGeom>
          <a:noFill/>
        </p:spPr>
        <p:txBody>
          <a:bodyPr wrap="square" rtlCol="0">
            <a:spAutoFit/>
          </a:bodyPr>
          <a:lstStyle/>
          <a:p>
            <a:r>
              <a:rPr lang="en-US" sz="2000" b="1" u="sng" dirty="0" smtClean="0"/>
              <a:t>F-750 Can Measure</a:t>
            </a:r>
            <a:endParaRPr lang="en-US" sz="2000" b="1" u="sng" dirty="0"/>
          </a:p>
        </p:txBody>
      </p:sp>
      <p:sp>
        <p:nvSpPr>
          <p:cNvPr id="7" name="TextBox 6"/>
          <p:cNvSpPr txBox="1"/>
          <p:nvPr/>
        </p:nvSpPr>
        <p:spPr>
          <a:xfrm>
            <a:off x="6161584" y="3553839"/>
            <a:ext cx="3427150" cy="400110"/>
          </a:xfrm>
          <a:prstGeom prst="rect">
            <a:avLst/>
          </a:prstGeom>
          <a:noFill/>
        </p:spPr>
        <p:txBody>
          <a:bodyPr wrap="square" rtlCol="0">
            <a:spAutoFit/>
          </a:bodyPr>
          <a:lstStyle/>
          <a:p>
            <a:r>
              <a:rPr lang="en-US" sz="2000" b="1" u="sng" dirty="0" smtClean="0"/>
              <a:t>F-750 Cannot Measure</a:t>
            </a:r>
            <a:endParaRPr lang="en-US" sz="2000" b="1" u="sng" dirty="0"/>
          </a:p>
        </p:txBody>
      </p:sp>
      <p:sp>
        <p:nvSpPr>
          <p:cNvPr id="8" name="Rectangle 7"/>
          <p:cNvSpPr/>
          <p:nvPr/>
        </p:nvSpPr>
        <p:spPr>
          <a:xfrm>
            <a:off x="873414" y="6067991"/>
            <a:ext cx="9562176" cy="369332"/>
          </a:xfrm>
          <a:prstGeom prst="rect">
            <a:avLst/>
          </a:prstGeom>
        </p:spPr>
        <p:txBody>
          <a:bodyPr wrap="square">
            <a:spAutoFit/>
          </a:bodyPr>
          <a:lstStyle/>
          <a:p>
            <a:r>
              <a:rPr lang="en-US" dirty="0">
                <a:latin typeface="Myriad Pro" panose="020B0503030403020204" pitchFamily="34" charset="0"/>
              </a:rPr>
              <a:t>Useful </a:t>
            </a:r>
            <a:r>
              <a:rPr lang="en-US" dirty="0" smtClean="0">
                <a:latin typeface="Myriad Pro" panose="020B0503030403020204" pitchFamily="34" charset="0"/>
              </a:rPr>
              <a:t>tool </a:t>
            </a:r>
            <a:r>
              <a:rPr lang="en-US" dirty="0">
                <a:latin typeface="Myriad Pro" panose="020B0503030403020204" pitchFamily="34" charset="0"/>
              </a:rPr>
              <a:t>for the study of internal fruit qualities using a non-destructive method</a:t>
            </a:r>
          </a:p>
        </p:txBody>
      </p:sp>
    </p:spTree>
    <p:extLst>
      <p:ext uri="{BB962C8B-B14F-4D97-AF65-F5344CB8AC3E}">
        <p14:creationId xmlns:p14="http://schemas.microsoft.com/office/powerpoint/2010/main" val="1207043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a:t>
            </a:r>
            <a:r>
              <a:rPr lang="en-US" dirty="0"/>
              <a:t>F</a:t>
            </a:r>
            <a:r>
              <a:rPr lang="en-US" dirty="0" smtClean="0"/>
              <a:t>ruit Adapter</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72836" y="1992879"/>
            <a:ext cx="4156364" cy="3265715"/>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15028" y="1392381"/>
            <a:ext cx="6482978" cy="4883728"/>
          </a:xfrm>
        </p:spPr>
      </p:pic>
    </p:spTree>
    <p:extLst>
      <p:ext uri="{BB962C8B-B14F-4D97-AF65-F5344CB8AC3E}">
        <p14:creationId xmlns:p14="http://schemas.microsoft.com/office/powerpoint/2010/main" val="2832204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Fruit </a:t>
            </a:r>
            <a:r>
              <a:rPr lang="en-US" dirty="0" smtClean="0"/>
              <a:t>Adapter: Theory</a:t>
            </a:r>
            <a:endParaRPr lang="en-US" dirty="0"/>
          </a:p>
        </p:txBody>
      </p:sp>
      <p:sp>
        <p:nvSpPr>
          <p:cNvPr id="5" name="Content Placeholder 4"/>
          <p:cNvSpPr>
            <a:spLocks noGrp="1"/>
          </p:cNvSpPr>
          <p:nvPr>
            <p:ph idx="1"/>
          </p:nvPr>
        </p:nvSpPr>
        <p:spPr>
          <a:xfrm>
            <a:off x="838200" y="1825625"/>
            <a:ext cx="5547447" cy="4351338"/>
          </a:xfrm>
        </p:spPr>
        <p:txBody>
          <a:bodyPr>
            <a:normAutofit/>
          </a:bodyPr>
          <a:lstStyle/>
          <a:p>
            <a:pPr marL="0" indent="0">
              <a:buNone/>
            </a:pPr>
            <a:r>
              <a:rPr lang="en-US" dirty="0"/>
              <a:t>L</a:t>
            </a:r>
            <a:r>
              <a:rPr lang="en-US" dirty="0" smtClean="0"/>
              <a:t>ight may still escape around the fruit. (dashed line)</a:t>
            </a:r>
          </a:p>
          <a:p>
            <a:pPr marL="0" indent="0">
              <a:buNone/>
            </a:pPr>
            <a:endParaRPr lang="en-US" dirty="0" smtClean="0"/>
          </a:p>
          <a:p>
            <a:pPr marL="0" indent="0">
              <a:buNone/>
            </a:pPr>
            <a:r>
              <a:rPr lang="en-US" dirty="0"/>
              <a:t>L</a:t>
            </a:r>
            <a:r>
              <a:rPr lang="en-US" dirty="0" smtClean="0"/>
              <a:t>ight will interact with the fruit. </a:t>
            </a:r>
            <a:r>
              <a:rPr lang="en-US" dirty="0"/>
              <a:t>(double dot line</a:t>
            </a:r>
            <a:r>
              <a:rPr lang="en-US" dirty="0" smtClean="0"/>
              <a:t>)</a:t>
            </a:r>
          </a:p>
          <a:p>
            <a:pPr marL="0" indent="0">
              <a:buNone/>
            </a:pPr>
            <a:endParaRPr lang="en-US" dirty="0"/>
          </a:p>
          <a:p>
            <a:pPr marL="0" indent="0">
              <a:buNone/>
            </a:pPr>
            <a:r>
              <a:rPr lang="en-US" dirty="0" smtClean="0"/>
              <a:t>The cone focuses stray towards </a:t>
            </a:r>
            <a:r>
              <a:rPr lang="en-US" dirty="0"/>
              <a:t>the </a:t>
            </a:r>
            <a:r>
              <a:rPr lang="en-US" dirty="0" smtClean="0"/>
              <a:t>fruit, some of which </a:t>
            </a:r>
            <a:r>
              <a:rPr lang="en-US" dirty="0"/>
              <a:t>will scatter towards the </a:t>
            </a:r>
            <a:r>
              <a:rPr lang="en-US" dirty="0" smtClean="0"/>
              <a:t>detector. (solid line)</a:t>
            </a:r>
            <a:endParaRPr lang="en-US" dirty="0"/>
          </a:p>
        </p:txBody>
      </p:sp>
      <p:grpSp>
        <p:nvGrpSpPr>
          <p:cNvPr id="59" name="Group 58"/>
          <p:cNvGrpSpPr/>
          <p:nvPr/>
        </p:nvGrpSpPr>
        <p:grpSpPr>
          <a:xfrm>
            <a:off x="6602707" y="1516608"/>
            <a:ext cx="4813899" cy="4513813"/>
            <a:chOff x="6511700" y="1180406"/>
            <a:chExt cx="4813899" cy="4513813"/>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700" y="1180406"/>
              <a:ext cx="4813899" cy="4425681"/>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7" name="Straight Arrow Connector 6"/>
            <p:cNvCxnSpPr/>
            <p:nvPr/>
          </p:nvCxnSpPr>
          <p:spPr>
            <a:xfrm flipH="1" flipV="1">
              <a:off x="10411691" y="3900717"/>
              <a:ext cx="41564" cy="1793502"/>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8883982" y="3393247"/>
              <a:ext cx="663048" cy="21184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9547029" y="3393247"/>
              <a:ext cx="878518" cy="423682"/>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9580419" y="4053119"/>
              <a:ext cx="282968" cy="1201548"/>
            </a:xfrm>
            <a:prstGeom prst="straightConnector1">
              <a:avLst/>
            </a:prstGeom>
            <a:ln w="38100">
              <a:solidFill>
                <a:srgbClr val="FFFF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8049211" y="1940943"/>
              <a:ext cx="8757" cy="3665145"/>
            </a:xfrm>
            <a:prstGeom prst="straightConnector1">
              <a:avLst/>
            </a:prstGeom>
            <a:ln w="38100">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9100664" y="3861282"/>
              <a:ext cx="446366" cy="130010"/>
            </a:xfrm>
            <a:prstGeom prst="straightConnector1">
              <a:avLst/>
            </a:prstGeom>
            <a:ln w="38100">
              <a:solidFill>
                <a:srgbClr val="FFFF00"/>
              </a:solidFill>
              <a:prstDash val="lgDashDotDot"/>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8828006" y="3670601"/>
              <a:ext cx="21306" cy="557307"/>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8918650" y="3861282"/>
              <a:ext cx="182014" cy="420363"/>
            </a:xfrm>
            <a:prstGeom prst="straightConnector1">
              <a:avLst/>
            </a:prstGeom>
            <a:ln w="38100">
              <a:solidFill>
                <a:srgbClr val="FFFF00"/>
              </a:solidFill>
              <a:prstDash val="lgDashDotDot"/>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329625" y="4720207"/>
              <a:ext cx="1247887"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8" name="Straight Connector 57"/>
            <p:cNvCxnSpPr/>
            <p:nvPr/>
          </p:nvCxnSpPr>
          <p:spPr>
            <a:xfrm>
              <a:off x="8739806" y="4342808"/>
              <a:ext cx="4510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2594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Fruit Adapter: </a:t>
            </a:r>
            <a:r>
              <a:rPr lang="en-US" sz="3200" dirty="0" smtClean="0"/>
              <a:t>Consistent </a:t>
            </a:r>
            <a:r>
              <a:rPr lang="en-US" sz="3200" dirty="0"/>
              <a:t>Sample Presentation</a:t>
            </a:r>
          </a:p>
        </p:txBody>
      </p:sp>
      <p:sp>
        <p:nvSpPr>
          <p:cNvPr id="3" name="Content Placeholder 2"/>
          <p:cNvSpPr>
            <a:spLocks noGrp="1"/>
          </p:cNvSpPr>
          <p:nvPr>
            <p:ph idx="1"/>
          </p:nvPr>
        </p:nvSpPr>
        <p:spPr/>
        <p:txBody>
          <a:bodyPr>
            <a:normAutofit/>
          </a:bodyPr>
          <a:lstStyle/>
          <a:p>
            <a:r>
              <a:rPr lang="en-US" dirty="0" smtClean="0"/>
              <a:t>If the 19mm cone is selected during model development, then the 19mm cone must be used (with the model) in the field.</a:t>
            </a:r>
          </a:p>
          <a:p>
            <a:r>
              <a:rPr lang="en-US" dirty="0" smtClean="0"/>
              <a:t>Orientation within the cone should be consistent</a:t>
            </a:r>
          </a:p>
          <a:p>
            <a:r>
              <a:rPr lang="en-US" dirty="0" smtClean="0"/>
              <a:t>If a fruit is larger than most and does not fit into the cone, throw it out, do not force it into the cone! </a:t>
            </a:r>
          </a:p>
          <a:p>
            <a:pPr marL="0" indent="0">
              <a:buNone/>
            </a:pPr>
            <a:endParaRPr lang="en-US" dirty="0"/>
          </a:p>
          <a:p>
            <a:r>
              <a:rPr lang="en-US" dirty="0" smtClean="0"/>
              <a:t>Fruit must be bigger than the small middle circle of adapter (base plate)</a:t>
            </a:r>
          </a:p>
          <a:p>
            <a:endParaRPr lang="en-US" dirty="0" smtClean="0"/>
          </a:p>
          <a:p>
            <a:endParaRPr lang="en-US" dirty="0"/>
          </a:p>
        </p:txBody>
      </p:sp>
      <p:pic>
        <p:nvPicPr>
          <p:cNvPr id="4" name="Content Placeholder 5"/>
          <p:cNvPicPr>
            <a:picLocks noChangeAspect="1"/>
          </p:cNvPicPr>
          <p:nvPr/>
        </p:nvPicPr>
        <p:blipFill rotWithShape="1">
          <a:blip r:embed="rId2">
            <a:extLst>
              <a:ext uri="{28A0092B-C50C-407E-A947-70E740481C1C}">
                <a14:useLocalDpi xmlns:a14="http://schemas.microsoft.com/office/drawing/2010/main" val="0"/>
              </a:ext>
            </a:extLst>
          </a:blip>
          <a:srcRect l="26421" t="48195" r="25527" b="-1985"/>
          <a:stretch/>
        </p:blipFill>
        <p:spPr>
          <a:xfrm>
            <a:off x="4756484" y="5101389"/>
            <a:ext cx="1997242" cy="1756611"/>
          </a:xfrm>
          <a:prstGeom prst="rect">
            <a:avLst/>
          </a:prstGeom>
        </p:spPr>
      </p:pic>
    </p:spTree>
    <p:extLst>
      <p:ext uri="{BB962C8B-B14F-4D97-AF65-F5344CB8AC3E}">
        <p14:creationId xmlns:p14="http://schemas.microsoft.com/office/powerpoint/2010/main" val="790249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 y="238125"/>
            <a:ext cx="10515600" cy="1325563"/>
          </a:xfrm>
        </p:spPr>
        <p:txBody>
          <a:bodyPr/>
          <a:lstStyle/>
          <a:p>
            <a:r>
              <a:rPr lang="en-US" b="1" dirty="0" smtClean="0"/>
              <a:t>MENU MAP</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5926" y="0"/>
            <a:ext cx="9182502" cy="6858000"/>
          </a:xfrm>
        </p:spPr>
      </p:pic>
      <p:sp>
        <p:nvSpPr>
          <p:cNvPr id="3" name="Rectangle 2"/>
          <p:cNvSpPr/>
          <p:nvPr/>
        </p:nvSpPr>
        <p:spPr>
          <a:xfrm>
            <a:off x="0" y="3087459"/>
            <a:ext cx="3657600" cy="1815882"/>
          </a:xfrm>
          <a:prstGeom prst="rect">
            <a:avLst/>
          </a:prstGeom>
        </p:spPr>
        <p:txBody>
          <a:bodyPr wrap="square">
            <a:spAutoFit/>
          </a:bodyPr>
          <a:lstStyle/>
          <a:p>
            <a:r>
              <a:rPr lang="en-US" sz="2800" b="1" dirty="0">
                <a:solidFill>
                  <a:srgbClr val="FF0000"/>
                </a:solidFill>
              </a:rPr>
              <a:t>http://felixinstruments.com/support/f-750-support/training-videos</a:t>
            </a:r>
          </a:p>
        </p:txBody>
      </p:sp>
    </p:spTree>
    <p:extLst>
      <p:ext uri="{BB962C8B-B14F-4D97-AF65-F5344CB8AC3E}">
        <p14:creationId xmlns:p14="http://schemas.microsoft.com/office/powerpoint/2010/main" val="1128611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panose="020B0503030403020204" pitchFamily="34" charset="0"/>
              </a:rPr>
              <a:t>Basic Operation of the F-750</a:t>
            </a:r>
            <a:endParaRPr lang="en-US" dirty="0">
              <a:latin typeface="Myriad Pro" panose="020B0503030403020204" pitchFamily="34" charset="0"/>
            </a:endParaRPr>
          </a:p>
        </p:txBody>
      </p:sp>
      <p:sp>
        <p:nvSpPr>
          <p:cNvPr id="3" name="Content Placeholder 2"/>
          <p:cNvSpPr>
            <a:spLocks noGrp="1"/>
          </p:cNvSpPr>
          <p:nvPr>
            <p:ph idx="1"/>
          </p:nvPr>
        </p:nvSpPr>
        <p:spPr>
          <a:xfrm>
            <a:off x="677334" y="1700784"/>
            <a:ext cx="6123516" cy="4340578"/>
          </a:xfrm>
        </p:spPr>
        <p:txBody>
          <a:bodyPr>
            <a:normAutofit lnSpcReduction="10000"/>
          </a:bodyPr>
          <a:lstStyle/>
          <a:p>
            <a:r>
              <a:rPr lang="en-US" dirty="0">
                <a:latin typeface="Myriad Pro" panose="020B0503030403020204" pitchFamily="34" charset="0"/>
              </a:rPr>
              <a:t>To take a measurement, power on the F-750 Produce Quality Meter.  The current model will be displayed. </a:t>
            </a:r>
            <a:endParaRPr lang="en-US" dirty="0" smtClean="0">
              <a:latin typeface="Myriad Pro" panose="020B0503030403020204" pitchFamily="34" charset="0"/>
            </a:endParaRPr>
          </a:p>
          <a:p>
            <a:r>
              <a:rPr lang="en-US" dirty="0" smtClean="0">
                <a:latin typeface="Myriad Pro" panose="020B0503030403020204" pitchFamily="34" charset="0"/>
              </a:rPr>
              <a:t>Hold </a:t>
            </a:r>
            <a:r>
              <a:rPr lang="en-US" dirty="0">
                <a:latin typeface="Myriad Pro" panose="020B0503030403020204" pitchFamily="34" charset="0"/>
              </a:rPr>
              <a:t>the sample to the lens so that it makes contact with the perimeter of the bracket around the lens. Press </a:t>
            </a:r>
            <a:r>
              <a:rPr lang="en-US" dirty="0" smtClean="0">
                <a:latin typeface="Myriad Pro" panose="020B0503030403020204" pitchFamily="34" charset="0"/>
              </a:rPr>
              <a:t>the square  </a:t>
            </a:r>
            <a:r>
              <a:rPr lang="en-US" dirty="0">
                <a:latin typeface="Myriad Pro" panose="020B0503030403020204" pitchFamily="34" charset="0"/>
              </a:rPr>
              <a:t>scan button to record a new measurement.  </a:t>
            </a:r>
            <a:endParaRPr lang="en-US" dirty="0" smtClean="0">
              <a:latin typeface="Myriad Pro" panose="020B0503030403020204" pitchFamily="34" charset="0"/>
            </a:endParaRPr>
          </a:p>
          <a:p>
            <a:r>
              <a:rPr lang="en-US" dirty="0">
                <a:latin typeface="Myriad Pro" panose="020B0503030403020204" pitchFamily="34" charset="0"/>
              </a:rPr>
              <a:t>The data is stored to a removable SD </a:t>
            </a:r>
            <a:r>
              <a:rPr lang="en-US" dirty="0" smtClean="0">
                <a:latin typeface="Myriad Pro" panose="020B0503030403020204" pitchFamily="34" charset="0"/>
              </a:rPr>
              <a:t>card</a:t>
            </a:r>
            <a:r>
              <a:rPr lang="en-US" dirty="0">
                <a:latin typeface="Myriad Pro" panose="020B0503030403020204" pitchFamily="34" charset="0"/>
              </a:rPr>
              <a:t> </a:t>
            </a:r>
            <a:r>
              <a:rPr lang="en-US" dirty="0" smtClean="0">
                <a:latin typeface="Myriad Pro" panose="020B0503030403020204" pitchFamily="34" charset="0"/>
              </a:rPr>
              <a:t>which can be downloaded onto a computer for further analysis.</a:t>
            </a:r>
          </a:p>
          <a:p>
            <a:pPr marL="0" indent="0">
              <a:buNone/>
            </a:pPr>
            <a:endParaRPr lang="en-US" dirty="0">
              <a:latin typeface="Myriad Pro" panose="020B0503030403020204" pitchFamily="34" charset="0"/>
            </a:endParaRPr>
          </a:p>
          <a:p>
            <a:pPr marL="0" indent="0">
              <a:buNone/>
            </a:pPr>
            <a:endParaRPr lang="en-US" dirty="0">
              <a:latin typeface="Myriad Pro" panose="020B0503030403020204" pitchFamily="34" charset="0"/>
            </a:endParaRPr>
          </a:p>
        </p:txBody>
      </p:sp>
      <p:pic>
        <p:nvPicPr>
          <p:cNvPr id="4" name="Picture 3"/>
          <p:cNvPicPr>
            <a:picLocks noChangeAspect="1"/>
          </p:cNvPicPr>
          <p:nvPr/>
        </p:nvPicPr>
        <p:blipFill>
          <a:blip r:embed="rId3"/>
          <a:stretch>
            <a:fillRect/>
          </a:stretch>
        </p:blipFill>
        <p:spPr>
          <a:xfrm>
            <a:off x="7065725" y="1883664"/>
            <a:ext cx="4355816" cy="3513172"/>
          </a:xfrm>
          <a:prstGeom prst="rect">
            <a:avLst/>
          </a:prstGeom>
        </p:spPr>
      </p:pic>
    </p:spTree>
    <p:extLst>
      <p:ext uri="{BB962C8B-B14F-4D97-AF65-F5344CB8AC3E}">
        <p14:creationId xmlns:p14="http://schemas.microsoft.com/office/powerpoint/2010/main" val="915356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3014</TotalTime>
  <Words>1983</Words>
  <Application>Microsoft Office PowerPoint</Application>
  <PresentationFormat>Widescreen</PresentationFormat>
  <Paragraphs>249</Paragraphs>
  <Slides>31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Myriad Pro</vt:lpstr>
      <vt:lpstr>Times New Roman</vt:lpstr>
      <vt:lpstr>Wingdings</vt:lpstr>
      <vt:lpstr>Office Theme</vt:lpstr>
      <vt:lpstr>F-750 Produce Quality Meter</vt:lpstr>
      <vt:lpstr>F-750 Features</vt:lpstr>
      <vt:lpstr>Theory of Operation</vt:lpstr>
      <vt:lpstr>Theory of Operation</vt:lpstr>
      <vt:lpstr>Small Fruit Adapter</vt:lpstr>
      <vt:lpstr>Small Fruit Adapter: Theory</vt:lpstr>
      <vt:lpstr>Small Fruit Adapter: Consistent Sample Presentation</vt:lpstr>
      <vt:lpstr>MENU MAP</vt:lpstr>
      <vt:lpstr>Basic Operation of the F-750</vt:lpstr>
      <vt:lpstr>Data Viewer</vt:lpstr>
      <vt:lpstr>F-750 Initial Setup: Building a Calibration</vt:lpstr>
      <vt:lpstr>Model Building Process </vt:lpstr>
      <vt:lpstr>Model Building Process Continued </vt:lpstr>
      <vt:lpstr>Interactive Demo of Model Builder</vt:lpstr>
      <vt:lpstr>Transfection Brix Demo Data</vt:lpstr>
      <vt:lpstr>PowerPoint Presentation</vt:lpstr>
      <vt:lpstr>Excluding Specimen </vt:lpstr>
      <vt:lpstr>PowerPoint Presentation</vt:lpstr>
      <vt:lpstr>PowerPoint Presentation</vt:lpstr>
      <vt:lpstr>Step 3: Importing Reference Values into Model Builder</vt:lpstr>
      <vt:lpstr>Step 4: Select Spectra and Build Model</vt:lpstr>
      <vt:lpstr>Step 4: Creating a Model Continued</vt:lpstr>
      <vt:lpstr>Affect of Error in Reference Method</vt:lpstr>
      <vt:lpstr>Validating the Model</vt:lpstr>
      <vt:lpstr>Questions</vt:lpstr>
      <vt:lpstr>Appendix of old slides</vt:lpstr>
      <vt:lpstr>Appendix Step 1: Creating a Training Set</vt:lpstr>
      <vt:lpstr>Step 2: Collecting Reference Values</vt:lpstr>
      <vt:lpstr>Appendix Step 4: Load Model Onto F750</vt:lpstr>
      <vt:lpstr>Step 3: Importing a Training Set and Reference Values into Model Builder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F-750 Produce Quality Meter</dc:title>
  <dc:creator>Grayson Millar</dc:creator>
  <cp:lastModifiedBy>Brie Meyer</cp:lastModifiedBy>
  <cp:revision>74</cp:revision>
  <cp:lastPrinted>2015-09-08T15:49:38Z</cp:lastPrinted>
  <dcterms:created xsi:type="dcterms:W3CDTF">2015-03-16T17:37:41Z</dcterms:created>
  <dcterms:modified xsi:type="dcterms:W3CDTF">2016-02-25T18:44:28Z</dcterms:modified>
</cp:coreProperties>
</file>