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00" r:id="rId15"/>
    <p:sldId id="316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F6C0-5F4D-4B6B-B983-49F393D9586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ACB87-DDDD-46DB-9C64-00F216716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0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8B76-724C-4616-88A2-8D92E81B72A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0B4C-E9E4-4B40-91C2-30C415E145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BD77-4627-4CB0-AE1B-F344A00E3E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1B9E-034A-4001-B2CA-4ABF00C3B6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4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1DFB-73D5-49FB-BD36-B007002746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E67F-5272-47A8-818A-7F62EB124F6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A6CE-EFC2-474F-8D8E-4722E7D6D9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4D17-FCF7-4E28-86E5-71B9AA4CE13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BA97-AF65-4FF4-9CB0-A0C3A98AB4B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C4C2-988F-4E4D-B132-4792583FEFD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4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7D5C-D124-4A6A-89AC-DCCFF8537DD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26E2-9D0C-4AA7-898A-F60F90753AF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9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EA92-4A3B-4D0D-A34F-0DEC6BCA9E4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41E5-D09B-4312-AEBA-C3536055072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3995-AA33-41FB-94DC-075C5CF0695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51C6-BF5B-4519-AFC8-FECD8430264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7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CCAB-2628-4366-B95C-CCC21715C9D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78A7-1B27-493E-A751-548A3C70B12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4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3F7B-3DB7-498B-B421-2E5764F866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9FCA-F175-4545-BBAE-423617BC665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2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8F6F-488D-4FED-B3FC-3BB2112ADC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6248-B394-45E6-8FD0-46CD6AD7269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6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7893" name="Content Placeholder 9" descr="Wheat Image.jpg"/>
          <p:cNvSpPr>
            <a:spLocks noGrp="1" noChangeAspect="1"/>
          </p:cNvSpPr>
          <p:nvPr/>
        </p:nvSpPr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Content Placeholder 9" descr="Wheat Imag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1">
            <a:gsLst>
              <a:gs pos="0">
                <a:srgbClr val="3D7638"/>
              </a:gs>
              <a:gs pos="100000">
                <a:srgbClr val="65B84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" y="1371600"/>
            <a:ext cx="7772400" cy="4419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739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www.cid-inc.com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14791-0C87-4785-90A1-64BA40C04D3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B57F2-E179-4D20-B71D-C27EBFAFC26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4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eratechnica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lisvis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amicx.com/infrared-hea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rojectideasforkids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hortcourses.com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iba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CI-710 Instrument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Conducted by: Brienne Meyer</a:t>
            </a:r>
          </a:p>
          <a:p>
            <a:r>
              <a:rPr lang="en-US" dirty="0" smtClean="0"/>
              <a:t>bmeyer@cid-inc.com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4558"/>
            <a:ext cx="3048000" cy="24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Applications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Qualitative </a:t>
            </a:r>
            <a:r>
              <a:rPr lang="en-US" sz="2800" dirty="0"/>
              <a:t>spectral </a:t>
            </a:r>
            <a:r>
              <a:rPr lang="en-US" sz="2800" dirty="0" smtClean="0"/>
              <a:t>data from interaction </a:t>
            </a:r>
            <a:r>
              <a:rPr lang="en-US" sz="2800" dirty="0"/>
              <a:t>of light with </a:t>
            </a:r>
            <a:r>
              <a:rPr lang="en-US" sz="2800" dirty="0" smtClean="0"/>
              <a:t>leaf</a:t>
            </a:r>
            <a:endParaRPr lang="en-US" sz="2800" dirty="0"/>
          </a:p>
          <a:p>
            <a:r>
              <a:rPr lang="en-US" sz="2800" dirty="0" smtClean="0"/>
              <a:t>Pigments</a:t>
            </a:r>
            <a:r>
              <a:rPr lang="en-US" sz="2800" dirty="0"/>
              <a:t>, organic compounds, </a:t>
            </a:r>
            <a:r>
              <a:rPr lang="en-US" sz="2800" dirty="0" smtClean="0"/>
              <a:t>and inorganic </a:t>
            </a:r>
            <a:r>
              <a:rPr lang="en-US" sz="2800" dirty="0"/>
              <a:t>chemicals exhibit distinct wavelength characteristics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9138"/>
            <a:ext cx="4724400" cy="32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71435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Common Plant Pigments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6" y="5683468"/>
            <a:ext cx="127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www.cameratechnica.com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0" y="4069406"/>
            <a:ext cx="25908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Leaf surface </a:t>
            </a:r>
            <a:r>
              <a:rPr lang="en-US" sz="2400" dirty="0" smtClean="0"/>
              <a:t>characterization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Photochemical reactions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Index </a:t>
            </a:r>
            <a:r>
              <a:rPr lang="en-US" sz="2400" dirty="0"/>
              <a:t>of </a:t>
            </a:r>
            <a:r>
              <a:rPr lang="en-US" sz="2400" dirty="0" smtClean="0"/>
              <a:t>refraction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General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powered by tablet </a:t>
            </a:r>
            <a:r>
              <a:rPr lang="en-US" dirty="0"/>
              <a:t>or laptop </a:t>
            </a:r>
            <a:r>
              <a:rPr lang="en-US" dirty="0" smtClean="0"/>
              <a:t>PC</a:t>
            </a: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SpectraSnap</a:t>
            </a:r>
            <a:r>
              <a:rPr lang="en-US" dirty="0"/>
              <a:t>!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Waveform </a:t>
            </a:r>
            <a:r>
              <a:rPr lang="en-US" dirty="0"/>
              <a:t>and </a:t>
            </a:r>
            <a:r>
              <a:rPr lang="en-US" dirty="0" smtClean="0"/>
              <a:t>wavelength </a:t>
            </a:r>
            <a:r>
              <a:rPr lang="en-US" dirty="0"/>
              <a:t>values</a:t>
            </a:r>
          </a:p>
          <a:p>
            <a:pPr marL="742950" lvl="2" indent="-342900"/>
            <a:r>
              <a:rPr lang="en-US" dirty="0"/>
              <a:t>Peaks</a:t>
            </a:r>
          </a:p>
          <a:p>
            <a:pPr marL="742950" lvl="2" indent="-342900"/>
            <a:r>
              <a:rPr lang="en-US" dirty="0" smtClean="0"/>
              <a:t>Pre-loaded</a:t>
            </a:r>
          </a:p>
          <a:p>
            <a:pPr marL="400050" lvl="2" indent="0">
              <a:buNone/>
            </a:pPr>
            <a:r>
              <a:rPr lang="en-US" dirty="0" smtClean="0"/>
              <a:t>     indices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1" y="3259972"/>
            <a:ext cx="6400800" cy="36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331717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SpectraSnap!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gallery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SpectraSnap!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Driver installation built in to software</a:t>
            </a:r>
          </a:p>
          <a:p>
            <a:r>
              <a:rPr lang="en-US" dirty="0" smtClean="0"/>
              <a:t>Analyze multiple peaks</a:t>
            </a:r>
          </a:p>
          <a:p>
            <a:r>
              <a:rPr lang="en-US" dirty="0" smtClean="0"/>
              <a:t>Integrate across wavelength bands</a:t>
            </a:r>
          </a:p>
          <a:p>
            <a:r>
              <a:rPr lang="en-US" dirty="0" smtClean="0"/>
              <a:t>Compare specimens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Add layers 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Import previously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saved layers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3733800"/>
            <a:ext cx="5181599" cy="294409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3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SpectraSnap!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41" y="1447800"/>
            <a:ext cx="6211454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Normalized Difference Vegetation Index (NDVI)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Plant Senescence Reflectance Index (PSRI)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Pigments: Anthocyanin, Carotenoids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Add custom algorithms/indices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imultaneously monitor and record indices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2" t="16943" r="34886" b="20248"/>
          <a:stretch/>
        </p:blipFill>
        <p:spPr bwMode="auto">
          <a:xfrm>
            <a:off x="6567059" y="1828800"/>
            <a:ext cx="2408377" cy="92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7059" y="4691765"/>
            <a:ext cx="233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www.exelisvis.com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1" t="22451" r="36242" b="24656"/>
          <a:stretch/>
        </p:blipFill>
        <p:spPr bwMode="auto">
          <a:xfrm>
            <a:off x="6567059" y="2776106"/>
            <a:ext cx="2088574" cy="6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9" r="30623"/>
          <a:stretch/>
        </p:blipFill>
        <p:spPr bwMode="auto">
          <a:xfrm>
            <a:off x="6567059" y="3372288"/>
            <a:ext cx="2088574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1" t="23554" r="36050" b="26859"/>
          <a:stretch/>
        </p:blipFill>
        <p:spPr bwMode="auto">
          <a:xfrm>
            <a:off x="6567059" y="4081466"/>
            <a:ext cx="2088574" cy="6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74848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Are the index measurements direct?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index measurements </a:t>
            </a:r>
            <a:r>
              <a:rPr lang="en-US" dirty="0"/>
              <a:t>are relative. </a:t>
            </a:r>
            <a:endParaRPr lang="en-US" dirty="0" smtClean="0"/>
          </a:p>
          <a:p>
            <a:r>
              <a:rPr lang="en-US" dirty="0" smtClean="0"/>
              <a:t>Example: 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CI-710 can measure the green-ness of leaves, which is related to chlorophyll content.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researcher can combine measurements from the 710 and data from chlorophyll extraction to develop a species-specific correlation for absolute quantitation. </a:t>
            </a:r>
          </a:p>
        </p:txBody>
      </p:sp>
    </p:spTree>
    <p:extLst>
      <p:ext uri="{BB962C8B-B14F-4D97-AF65-F5344CB8AC3E}">
        <p14:creationId xmlns:p14="http://schemas.microsoft.com/office/powerpoint/2010/main" val="37649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572000" cy="1143000"/>
          </a:xfrm>
        </p:spPr>
        <p:txBody>
          <a:bodyPr/>
          <a:lstStyle/>
          <a:p>
            <a:r>
              <a:rPr lang="en-US" dirty="0" smtClean="0"/>
              <a:t>SpectraSnap!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5"/>
          <a:stretch/>
        </p:blipFill>
        <p:spPr>
          <a:xfrm>
            <a:off x="5141123" y="0"/>
            <a:ext cx="3985559" cy="26532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"/>
          <a:stretch/>
        </p:blipFill>
        <p:spPr>
          <a:xfrm>
            <a:off x="5150426" y="2590800"/>
            <a:ext cx="3976256" cy="3143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"/>
          <a:stretch/>
        </p:blipFill>
        <p:spPr>
          <a:xfrm>
            <a:off x="0" y="5228207"/>
            <a:ext cx="6477000" cy="1647111"/>
          </a:xfrm>
          <a:prstGeom prst="rect">
            <a:avLst/>
          </a:prstGeom>
        </p:spPr>
      </p:pic>
      <p:pic>
        <p:nvPicPr>
          <p:cNvPr id="7170" name="Picture 2" descr="C:\Users\Barry\Documents\CI-710\Maple Leaf_635166822812952466_calculatio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743"/>
            <a:ext cx="4953000" cy="8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arry\Documents\CI-710\Maple Leaf_635166822812952466_da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203"/>
            <a:ext cx="4953000" cy="14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59052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Warm-up time: 15-30 minutes</a:t>
            </a:r>
          </a:p>
          <a:p>
            <a:r>
              <a:rPr lang="en-US" dirty="0" smtClean="0"/>
              <a:t>Recalibrate </a:t>
            </a:r>
            <a:r>
              <a:rPr lang="en-US" dirty="0"/>
              <a:t>often</a:t>
            </a:r>
          </a:p>
          <a:p>
            <a:r>
              <a:rPr lang="en-US" dirty="0" smtClean="0"/>
              <a:t>Use </a:t>
            </a:r>
            <a:r>
              <a:rPr lang="en-US" b="1" dirty="0" smtClean="0"/>
              <a:t>reflectance </a:t>
            </a:r>
            <a:r>
              <a:rPr lang="en-US" b="1" dirty="0"/>
              <a:t>standard </a:t>
            </a:r>
            <a:r>
              <a:rPr lang="en-US" dirty="0"/>
              <a:t>to calibrate in reflectance mode </a:t>
            </a:r>
          </a:p>
          <a:p>
            <a:pPr lvl="1"/>
            <a:r>
              <a:rPr lang="en-US" dirty="0"/>
              <a:t>white circle faces </a:t>
            </a:r>
            <a:r>
              <a:rPr lang="en-US" dirty="0" smtClean="0"/>
              <a:t>down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 a black backing on other side of leaf in reflectance </a:t>
            </a:r>
            <a:r>
              <a:rPr lang="en-US" dirty="0" smtClean="0"/>
              <a:t>mode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0" t="71890" r="30186" b="14160"/>
          <a:stretch/>
        </p:blipFill>
        <p:spPr>
          <a:xfrm>
            <a:off x="5638800" y="3276600"/>
            <a:ext cx="1814945" cy="11291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49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CI-710 Miniature Leaf Spectrometer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5562600" cy="3581400"/>
          </a:xfrm>
        </p:spPr>
        <p:txBody>
          <a:bodyPr/>
          <a:lstStyle/>
          <a:p>
            <a:r>
              <a:rPr lang="en-US" sz="2800" dirty="0" smtClean="0"/>
              <a:t>Truly portable</a:t>
            </a:r>
          </a:p>
          <a:p>
            <a:r>
              <a:rPr lang="en-US" sz="2800" dirty="0" smtClean="0"/>
              <a:t>Field-ready with leaf probe</a:t>
            </a:r>
          </a:p>
          <a:p>
            <a:r>
              <a:rPr lang="en-US" sz="2800" dirty="0" smtClean="0"/>
              <a:t>Wide-range spectrum </a:t>
            </a:r>
          </a:p>
          <a:p>
            <a:pPr lvl="1"/>
            <a:r>
              <a:rPr lang="en-US" sz="2400" dirty="0" smtClean="0"/>
              <a:t>400nm-950nm </a:t>
            </a:r>
            <a:r>
              <a:rPr lang="en-US" sz="2400" dirty="0"/>
              <a:t>(</a:t>
            </a:r>
            <a:r>
              <a:rPr lang="en-US" sz="2400" dirty="0" smtClean="0"/>
              <a:t>PAR &amp; NIR)</a:t>
            </a:r>
          </a:p>
          <a:p>
            <a:r>
              <a:rPr lang="en-US" sz="2800" dirty="0" smtClean="0"/>
              <a:t>High-resolution (~1.5nm)</a:t>
            </a:r>
          </a:p>
          <a:p>
            <a:r>
              <a:rPr lang="en-US" sz="2800" dirty="0" smtClean="0"/>
              <a:t>Real-time display</a:t>
            </a:r>
          </a:p>
          <a:p>
            <a:r>
              <a:rPr lang="en-US" sz="2800" dirty="0" smtClean="0"/>
              <a:t>Lightweight (~290g)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1" y="2057400"/>
            <a:ext cx="3118338" cy="2895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876800" y="2362200"/>
            <a:ext cx="2057400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does the CI-710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Transmission/absorbance </a:t>
            </a:r>
            <a:r>
              <a:rPr lang="en-US" dirty="0"/>
              <a:t>mode: </a:t>
            </a:r>
          </a:p>
          <a:p>
            <a:pPr marL="742950" lvl="2" indent="-342900"/>
            <a:r>
              <a:rPr lang="en-US" dirty="0"/>
              <a:t>Light passing through </a:t>
            </a:r>
            <a:r>
              <a:rPr lang="en-US" dirty="0" smtClean="0"/>
              <a:t>the leaf</a:t>
            </a: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dirty="0"/>
              <a:t>Reflectance mode: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light </a:t>
            </a:r>
            <a:r>
              <a:rPr lang="en-US" dirty="0"/>
              <a:t>reflecting from </a:t>
            </a:r>
            <a:r>
              <a:rPr lang="en-US" dirty="0" smtClean="0"/>
              <a:t>leaf surface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77987"/>
            <a:ext cx="5250873" cy="364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9905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 smtClean="0">
                <a:hlinkClick r:id="rId3"/>
              </a:rPr>
              <a:t>www.ceramicx.com/infrared-heat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doors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Theory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/>
              <a:t>Bifurcating fiber optic cable</a:t>
            </a:r>
          </a:p>
          <a:p>
            <a:pPr lvl="1"/>
            <a:r>
              <a:rPr lang="en-US" dirty="0"/>
              <a:t>Range 400-950nm</a:t>
            </a:r>
          </a:p>
          <a:p>
            <a:r>
              <a:rPr lang="en-US" dirty="0" smtClean="0"/>
              <a:t>Reference </a:t>
            </a:r>
            <a:r>
              <a:rPr lang="en-US" dirty="0"/>
              <a:t>light beam from </a:t>
            </a:r>
            <a:r>
              <a:rPr lang="en-US" dirty="0" smtClean="0"/>
              <a:t>2    sources</a:t>
            </a:r>
            <a:endParaRPr lang="en-US" dirty="0"/>
          </a:p>
          <a:p>
            <a:pPr lvl="1"/>
            <a:r>
              <a:rPr lang="en-US" dirty="0"/>
              <a:t>Blue LED &amp; Incandescent </a:t>
            </a:r>
            <a:r>
              <a:rPr lang="en-US" dirty="0" smtClean="0"/>
              <a:t>lamp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Output in the </a:t>
            </a:r>
            <a:r>
              <a:rPr lang="en-US" dirty="0" smtClean="0"/>
              <a:t>visible-to-   infrared range</a:t>
            </a:r>
          </a:p>
        </p:txBody>
      </p:sp>
      <p:pic>
        <p:nvPicPr>
          <p:cNvPr id="5" name="Picture 4" descr="ca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971800" cy="22288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68" t="46652"/>
          <a:stretch/>
        </p:blipFill>
        <p:spPr>
          <a:xfrm>
            <a:off x="6019801" y="1219200"/>
            <a:ext cx="2971800" cy="20851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52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Theory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Most photosynthetically active green leaves:</a:t>
            </a:r>
          </a:p>
          <a:p>
            <a:pPr lvl="1"/>
            <a:r>
              <a:rPr lang="en-US" sz="2400" dirty="0" smtClean="0"/>
              <a:t>strongly absorb blue/blue-green and red light</a:t>
            </a:r>
          </a:p>
          <a:p>
            <a:pPr lvl="1"/>
            <a:r>
              <a:rPr lang="en-US" sz="2400" dirty="0" smtClean="0"/>
              <a:t>reflect green and yellow light</a:t>
            </a:r>
          </a:p>
        </p:txBody>
      </p:sp>
      <p:pic>
        <p:nvPicPr>
          <p:cNvPr id="2050" name="Picture 2" descr="colors-leaf-reflects-green.jpg (372×4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71600"/>
            <a:ext cx="35433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1991" y="57589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smtClean="0">
                <a:hlinkClick r:id="rId3"/>
              </a:rPr>
              <a:t>scienceprojectideasforkids.com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7101"/>
            <a:ext cx="3657600" cy="256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294038"/>
            <a:ext cx="317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 smtClean="0">
                <a:hlinkClick r:id="rId5"/>
              </a:rPr>
              <a:t>www.shortcourses.com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63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Theory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9375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Light source has 2 </a:t>
            </a:r>
            <a:r>
              <a:rPr lang="en-US" sz="2800" dirty="0" smtClean="0"/>
              <a:t>positions: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transmission/absorbance or reflectance mode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pic>
        <p:nvPicPr>
          <p:cNvPr id="4" name="Picture 3" descr="DSC018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37749"/>
            <a:ext cx="2057400" cy="1563370"/>
          </a:xfrm>
          <a:prstGeom prst="rect">
            <a:avLst/>
          </a:prstGeom>
          <a:noFill/>
          <a:ln w="19050" cmpd="sng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 descr="DSC0180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r="14499"/>
          <a:stretch>
            <a:fillRect/>
          </a:stretch>
        </p:blipFill>
        <p:spPr bwMode="auto">
          <a:xfrm>
            <a:off x="5014161" y="2537749"/>
            <a:ext cx="2038985" cy="1563370"/>
          </a:xfrm>
          <a:prstGeom prst="rect">
            <a:avLst/>
          </a:prstGeom>
          <a:noFill/>
          <a:ln w="19050" cmpd="sng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3134768"/>
            <a:ext cx="188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Reflectance Mode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996268"/>
            <a:ext cx="190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Transmission and </a:t>
            </a:r>
          </a:p>
          <a:p>
            <a:r>
              <a:rPr lang="en-US" dirty="0" smtClean="0"/>
              <a:t>Absorbance Mode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Light travels through fiber optic to leaf probe and leaf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8865"/>
      </p:ext>
    </p:extLst>
  </p:cSld>
  <p:clrMapOvr>
    <a:masterClrMapping/>
  </p:clrMapOvr>
  <p:transition spd="slow" advClick="0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Theory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z="2800" dirty="0" smtClean="0"/>
              <a:t>Disperses </a:t>
            </a:r>
            <a:r>
              <a:rPr lang="en-US" sz="2800" dirty="0"/>
              <a:t>light by a diffraction grating</a:t>
            </a:r>
          </a:p>
          <a:p>
            <a:r>
              <a:rPr lang="en-US" sz="2800" dirty="0"/>
              <a:t>Projects the </a:t>
            </a:r>
            <a:r>
              <a:rPr lang="en-US" sz="2800" dirty="0" smtClean="0"/>
              <a:t>dispersed </a:t>
            </a:r>
            <a:r>
              <a:rPr lang="en-US" sz="2800" dirty="0"/>
              <a:t>light onto a CCD </a:t>
            </a:r>
            <a:r>
              <a:rPr lang="en-US" sz="2800" dirty="0" smtClean="0"/>
              <a:t>array</a:t>
            </a:r>
            <a:endParaRPr lang="en-US" sz="2800" dirty="0"/>
          </a:p>
          <a:p>
            <a:r>
              <a:rPr lang="en-US" sz="2800" dirty="0"/>
              <a:t>Each pixel </a:t>
            </a:r>
            <a:r>
              <a:rPr lang="en-US" sz="2800" dirty="0" smtClean="0"/>
              <a:t>corresponds </a:t>
            </a:r>
            <a:r>
              <a:rPr lang="en-US" sz="2800" dirty="0"/>
              <a:t>to a specific wavelength of light</a:t>
            </a:r>
          </a:p>
          <a:p>
            <a:r>
              <a:rPr lang="en-US" sz="2800" dirty="0" smtClean="0"/>
              <a:t>SpectraSnap! displays </a:t>
            </a:r>
            <a:r>
              <a:rPr lang="en-US" sz="2800" dirty="0"/>
              <a:t>light intensity of each </a:t>
            </a:r>
            <a:r>
              <a:rPr lang="en-US" sz="2800" dirty="0" smtClean="0"/>
              <a:t>pixel</a:t>
            </a:r>
            <a:endParaRPr lang="en-US" sz="2800" dirty="0"/>
          </a:p>
        </p:txBody>
      </p:sp>
      <p:pic>
        <p:nvPicPr>
          <p:cNvPr id="4098" name="Picture 2" descr="http://www.horiba.com/typo3temp/pics/9ce7ccf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962400" cy="35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132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www.horiba.com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Leaf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477000" cy="4648200"/>
          </a:xfrm>
        </p:spPr>
        <p:txBody>
          <a:bodyPr/>
          <a:lstStyle/>
          <a:p>
            <a:pPr lvl="1"/>
            <a:r>
              <a:rPr lang="en-US" dirty="0" smtClean="0"/>
              <a:t>Also referred to as leaf probe</a:t>
            </a:r>
          </a:p>
          <a:p>
            <a:pPr lvl="1"/>
            <a:r>
              <a:rPr lang="en-US" dirty="0" smtClean="0"/>
              <a:t>Isolates </a:t>
            </a:r>
            <a:r>
              <a:rPr lang="en-US" dirty="0"/>
              <a:t>stray light</a:t>
            </a:r>
          </a:p>
          <a:p>
            <a:pPr lvl="1"/>
            <a:r>
              <a:rPr lang="en-US" dirty="0"/>
              <a:t>Secures </a:t>
            </a:r>
            <a:r>
              <a:rPr lang="en-US" dirty="0" smtClean="0"/>
              <a:t>specimen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29892"/>
            <a:ext cx="6096000" cy="3928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2" y="3508950"/>
            <a:ext cx="30272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accent1"/>
                </a:solidFill>
              </a:rPr>
              <a:t>In </a:t>
            </a:r>
            <a:r>
              <a:rPr lang="en-US" sz="2400" dirty="0" smtClean="0">
                <a:solidFill>
                  <a:schemeClr val="accent1"/>
                </a:solidFill>
              </a:rPr>
              <a:t>transmission or absorbance mode,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the leaf clip </a:t>
            </a:r>
            <a:r>
              <a:rPr lang="en-US" sz="2400" dirty="0">
                <a:solidFill>
                  <a:schemeClr val="accent1"/>
                </a:solidFill>
              </a:rPr>
              <a:t>scatters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</a:rPr>
              <a:t>source beam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56200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CI-710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light transmission, absorption and reflection of leaves </a:t>
            </a:r>
          </a:p>
          <a:p>
            <a:r>
              <a:rPr lang="en-US" dirty="0" smtClean="0"/>
              <a:t>Measure optical properties of glass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err="1"/>
              <a:t>Weng</a:t>
            </a:r>
            <a:r>
              <a:rPr lang="en-US" sz="2000" dirty="0"/>
              <a:t> </a:t>
            </a:r>
            <a:r>
              <a:rPr lang="en-US" sz="2000" dirty="0" smtClean="0"/>
              <a:t>JH. et al.  RELATIONSHIPS </a:t>
            </a:r>
            <a:r>
              <a:rPr lang="en-US" sz="2000" dirty="0"/>
              <a:t>BETWEEN PHOTOSYSTEM II EFFICIENCY AND PHOTOCHEMICAL REFLECTANCE INDEX UNDER DIFFERENT LEVELS OF ILLUMINATION: COMPARISON AMONG SPECIES GROWN AT HIGH-AND LOW ELEVATIONS THROUGH DIFFERENT </a:t>
            </a:r>
            <a:r>
              <a:rPr lang="en-US" sz="2000" dirty="0" smtClean="0"/>
              <a:t>SEASONS. Trees-Structure </a:t>
            </a:r>
            <a:r>
              <a:rPr lang="en-US" sz="2000" dirty="0"/>
              <a:t>and Function, volume 26, issue 2, pages 343-351, </a:t>
            </a:r>
            <a:r>
              <a:rPr lang="en-US" sz="2000" b="1" dirty="0"/>
              <a:t>April 2012 </a:t>
            </a:r>
            <a:endParaRPr lang="en-US" sz="2000" b="1" dirty="0" smtClean="0"/>
          </a:p>
          <a:p>
            <a:r>
              <a:rPr lang="en-US" sz="2000" b="1" dirty="0" smtClean="0"/>
              <a:t>National Chung </a:t>
            </a:r>
            <a:r>
              <a:rPr lang="en-US" sz="2000" b="1" dirty="0" err="1" smtClean="0"/>
              <a:t>Hsing</a:t>
            </a:r>
            <a:r>
              <a:rPr lang="en-US" sz="2000" b="1" dirty="0" smtClean="0"/>
              <a:t> University, </a:t>
            </a:r>
            <a:r>
              <a:rPr lang="en-US" sz="2000" b="1" dirty="0" smtClean="0">
                <a:solidFill>
                  <a:srgbClr val="FF0000"/>
                </a:solidFill>
              </a:rPr>
              <a:t>Taiwan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CID Theme">
  <a:themeElements>
    <a:clrScheme name="3_CID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ID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ID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484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3_CID Theme</vt:lpstr>
      <vt:lpstr>CI-710 Instrument Training</vt:lpstr>
      <vt:lpstr>CI-710 Miniature Leaf Spectrometer</vt:lpstr>
      <vt:lpstr>What does the CI-710 measure?</vt:lpstr>
      <vt:lpstr>CI-710 Theory of Operation</vt:lpstr>
      <vt:lpstr>CI-710 Theory Continued</vt:lpstr>
      <vt:lpstr>CI-710 Theory III</vt:lpstr>
      <vt:lpstr>CI-710 Theory IV</vt:lpstr>
      <vt:lpstr>CI-710 Leaf Clip</vt:lpstr>
      <vt:lpstr>CI-710 Applications</vt:lpstr>
      <vt:lpstr>CI-710 Applications Cont’d</vt:lpstr>
      <vt:lpstr>CI-710 General Points</vt:lpstr>
      <vt:lpstr>SpectraSnap!</vt:lpstr>
      <vt:lpstr>SpectraSnap! Indices</vt:lpstr>
      <vt:lpstr>Are the index measurements direct?</vt:lpstr>
      <vt:lpstr>SpectraSnap! Data</vt:lpstr>
      <vt:lpstr>CI-710 Tips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 Bio-Science Instrument Training</dc:title>
  <dc:creator>Brienne</dc:creator>
  <cp:lastModifiedBy>Brie Meyer</cp:lastModifiedBy>
  <cp:revision>48</cp:revision>
  <dcterms:created xsi:type="dcterms:W3CDTF">2012-07-19T02:34:29Z</dcterms:created>
  <dcterms:modified xsi:type="dcterms:W3CDTF">2015-09-16T18:40:18Z</dcterms:modified>
</cp:coreProperties>
</file>