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</p:sldMasterIdLst>
  <p:notesMasterIdLst>
    <p:notesMasterId r:id="rId24"/>
  </p:notesMasterIdLst>
  <p:sldIdLst>
    <p:sldId id="421" r:id="rId2"/>
    <p:sldId id="444" r:id="rId3"/>
    <p:sldId id="445" r:id="rId4"/>
    <p:sldId id="448" r:id="rId5"/>
    <p:sldId id="446" r:id="rId6"/>
    <p:sldId id="447" r:id="rId7"/>
    <p:sldId id="449" r:id="rId8"/>
    <p:sldId id="450" r:id="rId9"/>
    <p:sldId id="451" r:id="rId10"/>
    <p:sldId id="440" r:id="rId11"/>
    <p:sldId id="441" r:id="rId12"/>
    <p:sldId id="452" r:id="rId13"/>
    <p:sldId id="435" r:id="rId14"/>
    <p:sldId id="453" r:id="rId15"/>
    <p:sldId id="454" r:id="rId16"/>
    <p:sldId id="439" r:id="rId17"/>
    <p:sldId id="455" r:id="rId18"/>
    <p:sldId id="442" r:id="rId19"/>
    <p:sldId id="457" r:id="rId20"/>
    <p:sldId id="459" r:id="rId21"/>
    <p:sldId id="460" r:id="rId22"/>
    <p:sldId id="461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30F8"/>
    <a:srgbClr val="333399"/>
    <a:srgbClr val="3333CC"/>
    <a:srgbClr val="003399"/>
    <a:srgbClr val="000099"/>
    <a:srgbClr val="000066"/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11" autoAdjust="0"/>
    <p:restoredTop sz="94687" autoAdjust="0"/>
  </p:normalViewPr>
  <p:slideViewPr>
    <p:cSldViewPr snapToGrid="0">
      <p:cViewPr varScale="1">
        <p:scale>
          <a:sx n="92" d="100"/>
          <a:sy n="92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3AB59133-B64D-41E5-A933-BF4D796D7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7BE6-B55D-4EE5-A44F-1B177EABC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B76-724C-4616-88A2-8D92E81B72A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B4C-E9E4-4B40-91C2-30C415E145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BD77-4627-4CB0-AE1B-F344A00E3E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B9E-034A-4001-B2CA-4ABF00C3B6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1DFB-73D5-49FB-BD36-B007002746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E67F-5272-47A8-818A-7F62EB124F6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A6CE-EFC2-474F-8D8E-4722E7D6D9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4D17-FCF7-4E28-86E5-71B9AA4CE13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BA97-AF65-4FF4-9CB0-A0C3A98AB4B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C4C2-988F-4E4D-B132-4792583FEFD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7D5C-D124-4A6A-89AC-DCCFF8537D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6E2-9D0C-4AA7-898A-F60F90753AF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EA92-4A3B-4D0D-A34F-0DEC6BCA9E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41E5-D09B-4312-AEBA-C353605507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3995-AA33-41FB-94DC-075C5CF0695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51C6-BF5B-4519-AFC8-FECD843026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CCAB-2628-4366-B95C-CCC21715C9D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78A7-1B27-493E-A751-548A3C70B1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3F7B-3DB7-498B-B421-2E5764F866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9FCA-F175-4545-BBAE-423617BC665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8F6F-488D-4FED-B3FC-3BB2112ADC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248-B394-45E6-8FD0-46CD6AD726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7893" name="Content Placeholder 9" descr="Wheat Image.jpg"/>
          <p:cNvSpPr>
            <a:spLocks noGrp="1" noChangeAspect="1"/>
          </p:cNvSpPr>
          <p:nvPr/>
        </p:nvSpPr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Content Placeholder 9" descr="Wheat Imag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4400" y="1295400"/>
            <a:ext cx="6762750" cy="44958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3D7638"/>
              </a:gs>
              <a:gs pos="100000">
                <a:srgbClr val="65B84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" y="1371600"/>
            <a:ext cx="7772400" cy="4419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739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www.cid-inc.com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791-0C87-4785-90A1-64BA40C04D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B57F2-E179-4D20-B71D-C27EBFAFC26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 advClick="0" advTm="8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meyer@cid-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d-inc.com/support" TargetMode="External"/><Relationship Id="rId4" Type="http://schemas.openxmlformats.org/officeDocument/2006/relationships/hyperlink" Target="mailto:support@cid-in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CI-202 Leaf Area Meter Instrument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Conducted </a:t>
            </a:r>
            <a:r>
              <a:rPr lang="en-US" dirty="0" smtClean="0"/>
              <a:t>by: Brienne Meyer</a:t>
            </a:r>
          </a:p>
          <a:p>
            <a:r>
              <a:rPr lang="en-US" dirty="0" smtClean="0"/>
              <a:t>bmeyer@cid-inc.com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75" y="189198"/>
            <a:ext cx="207674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Data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Battery</a:t>
            </a:r>
          </a:p>
          <a:p>
            <a:endParaRPr lang="en-US" dirty="0"/>
          </a:p>
          <a:p>
            <a:r>
              <a:rPr lang="en-US" dirty="0" smtClean="0"/>
              <a:t>After select a file, press ENTER to see data</a:t>
            </a:r>
          </a:p>
          <a:p>
            <a:r>
              <a:rPr lang="en-US" dirty="0" smtClean="0"/>
              <a:t>Press Up to see “total” data</a:t>
            </a:r>
          </a:p>
          <a:p>
            <a:r>
              <a:rPr lang="en-US" dirty="0" smtClean="0"/>
              <a:t>Press Up again to see “average” </a:t>
            </a:r>
            <a:r>
              <a:rPr lang="en-US" dirty="0"/>
              <a:t>data</a:t>
            </a:r>
            <a:endParaRPr lang="en-US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r="34090"/>
          <a:stretch/>
        </p:blipFill>
        <p:spPr bwMode="auto">
          <a:xfrm>
            <a:off x="4757262" y="1659488"/>
            <a:ext cx="4032175" cy="11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5" r="33790" b="24939"/>
          <a:stretch/>
        </p:blipFill>
        <p:spPr bwMode="auto">
          <a:xfrm>
            <a:off x="4775923" y="3170009"/>
            <a:ext cx="4032176" cy="87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Close</a:t>
            </a:r>
          </a:p>
          <a:p>
            <a:pPr lvl="1"/>
            <a:r>
              <a:rPr lang="en-US" dirty="0" smtClean="0"/>
              <a:t>move all temporary records to file system</a:t>
            </a:r>
          </a:p>
          <a:p>
            <a:r>
              <a:rPr lang="en-US" dirty="0" smtClean="0"/>
              <a:t>You must always create at least 1 file before measuring.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Data to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USB cable</a:t>
            </a:r>
          </a:p>
          <a:p>
            <a:r>
              <a:rPr lang="en-US" dirty="0" smtClean="0"/>
              <a:t>Install LIBUSB driver for CI-202</a:t>
            </a:r>
          </a:p>
          <a:p>
            <a:r>
              <a:rPr lang="en-US" dirty="0" smtClean="0"/>
              <a:t>Run CI202DF.exe program</a:t>
            </a:r>
          </a:p>
          <a:p>
            <a:pPr lvl="1"/>
            <a:r>
              <a:rPr lang="en-US" dirty="0"/>
              <a:t>Transfer files from 202</a:t>
            </a:r>
          </a:p>
          <a:p>
            <a:r>
              <a:rPr lang="en-US" dirty="0" smtClean="0"/>
              <a:t>Save files as .</a:t>
            </a:r>
            <a:r>
              <a:rPr lang="en-US" dirty="0" err="1" smtClean="0"/>
              <a:t>csv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Re-open in Excel</a:t>
            </a:r>
          </a:p>
        </p:txBody>
      </p:sp>
    </p:spTree>
    <p:extLst>
      <p:ext uri="{BB962C8B-B14F-4D97-AF65-F5344CB8AC3E}">
        <p14:creationId xmlns:p14="http://schemas.microsoft.com/office/powerpoint/2010/main" val="100190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8" y="1444336"/>
            <a:ext cx="8229600" cy="4525963"/>
          </a:xfrm>
        </p:spPr>
        <p:txBody>
          <a:bodyPr/>
          <a:lstStyle/>
          <a:p>
            <a:r>
              <a:rPr lang="en-US" dirty="0" smtClean="0"/>
              <a:t>Use the Right/Left </a:t>
            </a:r>
            <a:r>
              <a:rPr lang="en-US" dirty="0"/>
              <a:t>arrows to select the desired </a:t>
            </a:r>
            <a:r>
              <a:rPr lang="en-US" dirty="0" smtClean="0"/>
              <a:t>Setup option </a:t>
            </a:r>
          </a:p>
          <a:p>
            <a:r>
              <a:rPr lang="en-US" dirty="0" smtClean="0"/>
              <a:t>Press </a:t>
            </a:r>
            <a:r>
              <a:rPr lang="en-US" dirty="0"/>
              <a:t>the </a:t>
            </a:r>
            <a:r>
              <a:rPr lang="en-US" dirty="0" smtClean="0"/>
              <a:t>Start/Enter to enter the sub-menu  </a:t>
            </a:r>
            <a:endParaRPr lang="en-US" dirty="0"/>
          </a:p>
          <a:p>
            <a:pPr lvl="2"/>
            <a:r>
              <a:rPr lang="en-US" dirty="0"/>
              <a:t>Measure (leaf/root)</a:t>
            </a:r>
          </a:p>
          <a:p>
            <a:pPr lvl="2"/>
            <a:r>
              <a:rPr lang="en-US" dirty="0"/>
              <a:t>Scanner</a:t>
            </a:r>
          </a:p>
          <a:p>
            <a:pPr lvl="2"/>
            <a:r>
              <a:rPr lang="en-US" dirty="0" err="1" smtClean="0"/>
              <a:t>Autosave</a:t>
            </a:r>
            <a:r>
              <a:rPr lang="en-US" dirty="0" smtClean="0"/>
              <a:t> (yes/no)</a:t>
            </a:r>
          </a:p>
          <a:p>
            <a:pPr lvl="2"/>
            <a:r>
              <a:rPr lang="en-US" dirty="0" smtClean="0"/>
              <a:t>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 Measure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34134" b="22636"/>
          <a:stretch/>
        </p:blipFill>
        <p:spPr bwMode="auto">
          <a:xfrm>
            <a:off x="5285245" y="1475509"/>
            <a:ext cx="3702892" cy="86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2845" y="1413164"/>
            <a:ext cx="4543089" cy="4525963"/>
          </a:xfrm>
        </p:spPr>
        <p:txBody>
          <a:bodyPr/>
          <a:lstStyle/>
          <a:p>
            <a:r>
              <a:rPr lang="en-US" dirty="0" smtClean="0"/>
              <a:t>Leaf Area</a:t>
            </a:r>
          </a:p>
          <a:p>
            <a:r>
              <a:rPr lang="en-US" dirty="0" smtClean="0"/>
              <a:t>Root Length</a:t>
            </a:r>
          </a:p>
          <a:p>
            <a:endParaRPr lang="en-US" dirty="0"/>
          </a:p>
          <a:p>
            <a:r>
              <a:rPr lang="en-US" dirty="0" smtClean="0"/>
              <a:t>Up/down to modify value</a:t>
            </a:r>
          </a:p>
          <a:p>
            <a:r>
              <a:rPr lang="en-US" dirty="0" smtClean="0"/>
              <a:t>Press Save to save</a:t>
            </a:r>
          </a:p>
          <a:p>
            <a:r>
              <a:rPr lang="en-US" dirty="0" smtClean="0"/>
              <a:t>Press Stop to abort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7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Scanner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8" y="1357604"/>
            <a:ext cx="8229600" cy="4525963"/>
          </a:xfrm>
        </p:spPr>
        <p:txBody>
          <a:bodyPr/>
          <a:lstStyle/>
          <a:p>
            <a:r>
              <a:rPr lang="en-US" dirty="0"/>
              <a:t>Normally, there is no need to adjust the threshold of the </a:t>
            </a:r>
            <a:r>
              <a:rPr lang="en-US" dirty="0" smtClean="0"/>
              <a:t>CI-202.  </a:t>
            </a:r>
          </a:p>
          <a:p>
            <a:r>
              <a:rPr lang="en-US" dirty="0" smtClean="0"/>
              <a:t>The CI-202 is </a:t>
            </a:r>
            <a:r>
              <a:rPr lang="en-US" dirty="0"/>
              <a:t>factory-adjusted to a threshold level that is ideal for “all-around” use</a:t>
            </a:r>
            <a:r>
              <a:rPr lang="en-US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out-of-the-ordinary measurements are being recorded or if the instrument has suffered from abuse or excessive aging, the manual threshold setting may need to be adjusted. </a:t>
            </a:r>
            <a:r>
              <a:rPr lang="en-US" dirty="0"/>
              <a:t> </a:t>
            </a:r>
          </a:p>
          <a:p>
            <a:r>
              <a:rPr lang="en-US" sz="2400" dirty="0"/>
              <a:t>Follow instructions </a:t>
            </a:r>
            <a:r>
              <a:rPr lang="en-US" sz="2400" dirty="0" smtClean="0"/>
              <a:t>in CI-202 User Manual </a:t>
            </a:r>
            <a:r>
              <a:rPr lang="en-US" sz="2400" dirty="0"/>
              <a:t>to adjust width and length calibration </a:t>
            </a:r>
          </a:p>
        </p:txBody>
      </p:sp>
    </p:spTree>
    <p:extLst>
      <p:ext uri="{BB962C8B-B14F-4D97-AF65-F5344CB8AC3E}">
        <p14:creationId xmlns:p14="http://schemas.microsoft.com/office/powerpoint/2010/main" val="109442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memory space or erase</a:t>
            </a:r>
          </a:p>
          <a:p>
            <a:pPr marL="742950" lvl="2" indent="-342900"/>
            <a:r>
              <a:rPr lang="en-US" sz="2800" dirty="0"/>
              <a:t>16 bytes use per measurement recorded</a:t>
            </a:r>
          </a:p>
          <a:p>
            <a:r>
              <a:rPr lang="en-US" dirty="0" smtClean="0"/>
              <a:t>Use </a:t>
            </a:r>
            <a:r>
              <a:rPr lang="en-US" dirty="0"/>
              <a:t>“Format Storage” to erase all data and all </a:t>
            </a:r>
            <a:r>
              <a:rPr lang="en-US" dirty="0" smtClean="0"/>
              <a:t>files (up/down arrow)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when starting a new project or new year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3490"/>
          <a:stretch/>
        </p:blipFill>
        <p:spPr bwMode="auto">
          <a:xfrm>
            <a:off x="-181401" y="4458671"/>
            <a:ext cx="5294576" cy="153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5" r="33490" b="24939"/>
          <a:stretch/>
        </p:blipFill>
        <p:spPr bwMode="auto">
          <a:xfrm>
            <a:off x="4751424" y="4532634"/>
            <a:ext cx="4392576" cy="9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AutoSave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r="34270" b="767"/>
          <a:stretch/>
        </p:blipFill>
        <p:spPr bwMode="auto">
          <a:xfrm>
            <a:off x="4692766" y="1586205"/>
            <a:ext cx="4227299" cy="12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168" y="1413588"/>
            <a:ext cx="4038600" cy="4525963"/>
          </a:xfrm>
        </p:spPr>
        <p:txBody>
          <a:bodyPr/>
          <a:lstStyle/>
          <a:p>
            <a:r>
              <a:rPr lang="en-US" dirty="0" smtClean="0"/>
              <a:t>When “Yes” is on display, all leaf measurements will be saved automatically</a:t>
            </a:r>
          </a:p>
          <a:p>
            <a:r>
              <a:rPr lang="en-US" dirty="0" smtClean="0"/>
              <a:t>Use Up/down arrow to change option</a:t>
            </a:r>
          </a:p>
          <a:p>
            <a:r>
              <a:rPr lang="en-US" dirty="0" smtClean="0"/>
              <a:t>Press Save to save</a:t>
            </a:r>
          </a:p>
          <a:p>
            <a:r>
              <a:rPr lang="en-US" dirty="0" smtClean="0"/>
              <a:t>Press Stop to abort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9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201901"/>
            <a:ext cx="8229600" cy="1143000"/>
          </a:xfrm>
        </p:spPr>
        <p:txBody>
          <a:bodyPr/>
          <a:lstStyle/>
          <a:p>
            <a:r>
              <a:rPr lang="en-US" dirty="0" smtClean="0"/>
              <a:t>Re-compute the Timing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procedure should be carried out whenever the </a:t>
            </a:r>
            <a:r>
              <a:rPr lang="en-US" sz="2000" dirty="0" smtClean="0"/>
              <a:t>CI-202’s </a:t>
            </a:r>
            <a:r>
              <a:rPr lang="en-US" sz="2000" dirty="0"/>
              <a:t>threshold settings are changed or if the instrument isn’t measuring accurately.  Re-computing the parameters will recalculate the effects of any changes made on the other parameters. </a:t>
            </a:r>
          </a:p>
          <a:p>
            <a:pPr lvl="0"/>
            <a:r>
              <a:rPr lang="en-US" sz="2000" dirty="0"/>
              <a:t>From the "Measure" menu, press the LEFT and RIGHT arrow keys at the same time. </a:t>
            </a:r>
          </a:p>
          <a:p>
            <a:pPr lvl="0"/>
            <a:r>
              <a:rPr lang="en-US" sz="2000" dirty="0"/>
              <a:t>Hold the buttons until the motor begins to spin. The motor should spin for about 4 seconds. </a:t>
            </a:r>
          </a:p>
          <a:p>
            <a:pPr lvl="0"/>
            <a:r>
              <a:rPr lang="en-US" sz="2000" dirty="0"/>
              <a:t>Do this twice by pressing the LEFT and RIGHT arrow keys simultaneously again and making sure that the motor spins up.  </a:t>
            </a:r>
          </a:p>
          <a:p>
            <a:r>
              <a:rPr lang="en-US" sz="2000" dirty="0"/>
              <a:t>Take a test measurement and try to determine if the Length or Width readings need adjustment.</a:t>
            </a:r>
          </a:p>
        </p:txBody>
      </p:sp>
    </p:spTree>
    <p:extLst>
      <p:ext uri="{BB962C8B-B14F-4D97-AF65-F5344CB8AC3E}">
        <p14:creationId xmlns:p14="http://schemas.microsoft.com/office/powerpoint/2010/main" val="32627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082"/>
            <a:ext cx="8229600" cy="4525963"/>
          </a:xfrm>
        </p:spPr>
        <p:txBody>
          <a:bodyPr/>
          <a:lstStyle/>
          <a:p>
            <a:r>
              <a:rPr lang="en-US" dirty="0" smtClean="0"/>
              <a:t>Email Brie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3"/>
              </a:rPr>
              <a:t>bmeyer@cid-inc.com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smtClean="0">
                <a:hlinkClick r:id="rId4"/>
              </a:rPr>
              <a:t>support@cid-inc.com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cidbiosciencesupport</a:t>
            </a:r>
            <a:endParaRPr lang="en-US" dirty="0" smtClean="0"/>
          </a:p>
          <a:p>
            <a:r>
              <a:rPr lang="en-US" dirty="0" smtClean="0"/>
              <a:t>Phone: 360-833-8835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www.cid-inc.com/support</a:t>
            </a:r>
            <a:endParaRPr lang="en-US" dirty="0" smtClean="0"/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Support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CI-202 Portable Leaf Area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Fast, non-destructive measurements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Perimeter</a:t>
            </a:r>
          </a:p>
          <a:p>
            <a:pPr lvl="1"/>
            <a:r>
              <a:rPr lang="en-US" dirty="0" smtClean="0"/>
              <a:t>Aspect Ratio: leaf length to its maximum width</a:t>
            </a:r>
          </a:p>
          <a:p>
            <a:pPr lvl="1"/>
            <a:r>
              <a:rPr lang="en-US" dirty="0" smtClean="0"/>
              <a:t>Shape factor: ratio of leaf area to leaf perimeter</a:t>
            </a:r>
          </a:p>
          <a:p>
            <a:pPr lvl="2"/>
            <a:r>
              <a:rPr lang="en-US" dirty="0" smtClean="0"/>
              <a:t>Shape factor of a circle = 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9462"/>
            <a:ext cx="3200400" cy="21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5" y="1361210"/>
            <a:ext cx="6047510" cy="4525963"/>
          </a:xfrm>
        </p:spPr>
        <p:txBody>
          <a:bodyPr/>
          <a:lstStyle/>
          <a:p>
            <a:r>
              <a:rPr lang="en-US" dirty="0"/>
              <a:t>Provides additional data beyond </a:t>
            </a:r>
            <a:r>
              <a:rPr lang="en-US" dirty="0" smtClean="0"/>
              <a:t>leaf area:</a:t>
            </a:r>
            <a:endParaRPr lang="en-US" dirty="0"/>
          </a:p>
          <a:p>
            <a:pPr lvl="1"/>
            <a:r>
              <a:rPr lang="en-US" dirty="0"/>
              <a:t>Length, width, perimeter</a:t>
            </a:r>
            <a:r>
              <a:rPr lang="en-US" dirty="0" smtClean="0"/>
              <a:t>, </a:t>
            </a:r>
            <a:r>
              <a:rPr lang="en-US" dirty="0"/>
              <a:t>voids, aspect </a:t>
            </a:r>
            <a:r>
              <a:rPr lang="en-US" dirty="0" smtClean="0"/>
              <a:t>ratio, shape factor, GPS tagging</a:t>
            </a:r>
            <a:endParaRPr lang="en-US" dirty="0"/>
          </a:p>
          <a:p>
            <a:pPr lvl="1"/>
            <a:r>
              <a:rPr lang="en-US" dirty="0"/>
              <a:t>Graphic display of leaf image for verification of successful scan</a:t>
            </a:r>
          </a:p>
          <a:p>
            <a:pPr lvl="1"/>
            <a:r>
              <a:rPr lang="en-US" dirty="0" smtClean="0"/>
              <a:t>Removable </a:t>
            </a:r>
            <a:r>
              <a:rPr lang="en-US" dirty="0" err="1" smtClean="0"/>
              <a:t>SDcard</a:t>
            </a:r>
            <a:r>
              <a:rPr lang="en-US" dirty="0" smtClean="0"/>
              <a:t> for easy data transfer (or USB)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9" y="2026495"/>
            <a:ext cx="3232438" cy="28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:\Users\G\Pictures\IMG_13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4717" b="16146"/>
          <a:stretch/>
        </p:blipFill>
        <p:spPr bwMode="auto">
          <a:xfrm>
            <a:off x="415636" y="697671"/>
            <a:ext cx="8229600" cy="2569511"/>
          </a:xfrm>
          <a:prstGeom prst="rect">
            <a:avLst/>
          </a:prstGeom>
          <a:ln w="38100" cap="sq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6411" r="7722" b="4694"/>
          <a:stretch/>
        </p:blipFill>
        <p:spPr bwMode="auto">
          <a:xfrm>
            <a:off x="1298865" y="3381549"/>
            <a:ext cx="6609972" cy="260361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0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CI-203 Handheld Leaf Area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" y="1392381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Non-destructive measurement by sliding leaf under arm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CI-203 </a:t>
            </a:r>
            <a:r>
              <a:rPr lang="en-US" dirty="0"/>
              <a:t>CA: </a:t>
            </a:r>
            <a:r>
              <a:rPr lang="en-US" dirty="0" smtClean="0"/>
              <a:t>Conveyor</a:t>
            </a:r>
          </a:p>
          <a:p>
            <a:pPr lvl="1"/>
            <a:r>
              <a:rPr lang="en-US" dirty="0" smtClean="0"/>
              <a:t>Rapid measurements</a:t>
            </a:r>
            <a:endParaRPr lang="en-US" dirty="0"/>
          </a:p>
          <a:p>
            <a:pPr lvl="1"/>
            <a:r>
              <a:rPr lang="en-US" dirty="0"/>
              <a:t>Destructive, harvested leaves</a:t>
            </a:r>
          </a:p>
          <a:p>
            <a:pPr lvl="1"/>
            <a:r>
              <a:rPr lang="en-US" dirty="0"/>
              <a:t>Requires external power supply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cid-inc.com/images/ci203/thumbs/CI-203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22" y="1974272"/>
            <a:ext cx="3563239" cy="3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resolution of 0.1mm</a:t>
            </a:r>
          </a:p>
          <a:p>
            <a:r>
              <a:rPr lang="en-US" dirty="0" smtClean="0"/>
              <a:t>Transfers </a:t>
            </a:r>
            <a:r>
              <a:rPr lang="en-US" dirty="0"/>
              <a:t>data to computer via USB connection</a:t>
            </a:r>
          </a:p>
          <a:p>
            <a:r>
              <a:rPr lang="en-US" dirty="0" smtClean="0"/>
              <a:t>Scan </a:t>
            </a:r>
            <a:r>
              <a:rPr lang="en-US" dirty="0"/>
              <a:t>board with plastic sheet or cover</a:t>
            </a:r>
          </a:p>
          <a:p>
            <a:pPr lvl="1"/>
            <a:r>
              <a:rPr lang="en-US" dirty="0"/>
              <a:t>Protects fragile or delicate leaves</a:t>
            </a:r>
          </a:p>
          <a:p>
            <a:pPr lvl="1"/>
            <a:r>
              <a:rPr lang="en-US" dirty="0"/>
              <a:t>Leaf can still be attached to plant or </a:t>
            </a:r>
            <a:r>
              <a:rPr lang="en-US" dirty="0" smtClean="0"/>
              <a:t>removed</a:t>
            </a:r>
          </a:p>
          <a:p>
            <a:pPr lvl="1"/>
            <a:r>
              <a:rPr lang="en-US" dirty="0" smtClean="0"/>
              <a:t>hand-hold on back for easy use in field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CI-202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9777"/>
              </p:ext>
            </p:extLst>
          </p:nvPr>
        </p:nvGraphicFramePr>
        <p:xfrm>
          <a:off x="1194955" y="1537853"/>
          <a:ext cx="7015595" cy="392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043"/>
                <a:gridCol w="3508552"/>
              </a:tblGrid>
              <a:tr h="496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Scanner: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675 nm Laser Diode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Max. Measuring </a:t>
                      </a:r>
                      <a:r>
                        <a:rPr lang="en-US" sz="1600" dirty="0" smtClean="0">
                          <a:effectLst/>
                        </a:rPr>
                        <a:t>Length: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36cm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Max. Measuring Width: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150mm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Max. Measuring Thickness: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15mm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Max. Scanning Speed: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127 mm/second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Area Units: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Accuracy: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±1% for samples &gt; 10cm²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Storage: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8,000 Measurements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Computer Interface: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USB 2.0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Display: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characters × 2 line LCD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Battery: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7.2V rechargeable NiMH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Battery Life: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15hrs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Operating Temperature: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0-50ºC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  <a:tr h="263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1.50 Kg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5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CI-202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File to save measurements to</a:t>
            </a:r>
          </a:p>
          <a:p>
            <a:pPr lvl="1"/>
            <a:r>
              <a:rPr lang="en-US" dirty="0"/>
              <a:t>File&lt;Create</a:t>
            </a:r>
          </a:p>
          <a:p>
            <a:r>
              <a:rPr lang="en-US" dirty="0"/>
              <a:t>Start taking and saving measurements</a:t>
            </a:r>
          </a:p>
          <a:p>
            <a:pPr lvl="1"/>
            <a:r>
              <a:rPr lang="en-US" dirty="0" err="1"/>
              <a:t>Autosave</a:t>
            </a:r>
            <a:r>
              <a:rPr lang="en-US" dirty="0"/>
              <a:t> feature</a:t>
            </a:r>
          </a:p>
          <a:p>
            <a:r>
              <a:rPr lang="en-US" dirty="0" smtClean="0"/>
              <a:t>Can also measure the length of harvested, washed roots</a:t>
            </a:r>
          </a:p>
          <a:p>
            <a:pPr lvl="1"/>
            <a:r>
              <a:rPr lang="en-US" dirty="0" smtClean="0"/>
              <a:t>Put CI-202 in Root Mode</a:t>
            </a:r>
          </a:p>
          <a:p>
            <a:pPr lvl="1"/>
            <a:r>
              <a:rPr lang="en-US" dirty="0" smtClean="0"/>
              <a:t>Place roots under plastic sheet on scan board</a:t>
            </a:r>
          </a:p>
        </p:txBody>
      </p:sp>
    </p:spTree>
    <p:extLst>
      <p:ext uri="{BB962C8B-B14F-4D97-AF65-F5344CB8AC3E}">
        <p14:creationId xmlns:p14="http://schemas.microsoft.com/office/powerpoint/2010/main" val="292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CI-202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</a:p>
          <a:p>
            <a:r>
              <a:rPr lang="en-US" dirty="0"/>
              <a:t>View</a:t>
            </a:r>
          </a:p>
          <a:p>
            <a:r>
              <a:rPr lang="en-US" dirty="0"/>
              <a:t>File</a:t>
            </a:r>
          </a:p>
          <a:p>
            <a:r>
              <a:rPr lang="en-US" dirty="0" smtClean="0"/>
              <a:t>Setup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Use the </a:t>
            </a:r>
            <a:r>
              <a:rPr lang="en-US" dirty="0" smtClean="0"/>
              <a:t>Up/Down </a:t>
            </a:r>
            <a:r>
              <a:rPr lang="en-US" dirty="0"/>
              <a:t>arrow to select a </a:t>
            </a:r>
            <a:r>
              <a:rPr lang="en-US" dirty="0" smtClean="0"/>
              <a:t>menu</a:t>
            </a:r>
            <a:endParaRPr lang="en-US" dirty="0"/>
          </a:p>
          <a:p>
            <a:r>
              <a:rPr lang="en-US" dirty="0"/>
              <a:t>Use the </a:t>
            </a:r>
            <a:r>
              <a:rPr lang="en-US" dirty="0" smtClean="0"/>
              <a:t>right arrow </a:t>
            </a:r>
            <a:r>
              <a:rPr lang="en-US" dirty="0"/>
              <a:t>to </a:t>
            </a:r>
            <a:r>
              <a:rPr lang="en-US" dirty="0" smtClean="0"/>
              <a:t>select a sub-menu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options are:</a:t>
            </a:r>
          </a:p>
          <a:p>
            <a:endParaRPr lang="en-US" dirty="0"/>
          </a:p>
          <a:p>
            <a:pPr lvl="0"/>
            <a:r>
              <a:rPr lang="en-US" dirty="0"/>
              <a:t>to select another mode with the up or down arrow keys</a:t>
            </a:r>
          </a:p>
          <a:p>
            <a:pPr lvl="0"/>
            <a:r>
              <a:rPr lang="en-US" dirty="0"/>
              <a:t>to select another file (if there is more than one file) with the right or left arrow keys</a:t>
            </a:r>
          </a:p>
          <a:p>
            <a:pPr lvl="0"/>
            <a:r>
              <a:rPr lang="en-US" dirty="0"/>
              <a:t>to take measurements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089634"/>
              </p:ext>
            </p:extLst>
          </p:nvPr>
        </p:nvGraphicFramePr>
        <p:xfrm>
          <a:off x="4098795" y="1739900"/>
          <a:ext cx="4549906" cy="95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2273807" imgH="597915" progId="Word.Document.12">
                  <p:embed/>
                </p:oleObj>
              </mc:Choice>
              <mc:Fallback>
                <p:oleObj name="Document" r:id="rId4" imgW="2273807" imgH="597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8795" y="1739900"/>
                        <a:ext cx="4549906" cy="951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1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leaf under plastic sheet on scan board</a:t>
            </a:r>
          </a:p>
          <a:p>
            <a:r>
              <a:rPr lang="en-US" dirty="0"/>
              <a:t>Position CI-202 scan head at top of scan board</a:t>
            </a:r>
          </a:p>
          <a:p>
            <a:pPr lvl="1"/>
            <a:r>
              <a:rPr lang="en-US" dirty="0"/>
              <a:t>Catch at end of scan board rail</a:t>
            </a:r>
          </a:p>
          <a:p>
            <a:r>
              <a:rPr lang="en-US" dirty="0" smtClean="0"/>
              <a:t>Press “enter” or “start.”  </a:t>
            </a:r>
          </a:p>
          <a:p>
            <a:r>
              <a:rPr lang="en-US" dirty="0" smtClean="0"/>
              <a:t>Display will read “Stabilizing”--“Spinning Up”— “Measuring”</a:t>
            </a:r>
          </a:p>
          <a:p>
            <a:r>
              <a:rPr lang="en-US" dirty="0" smtClean="0"/>
              <a:t>Move the scan head down scan board</a:t>
            </a:r>
          </a:p>
        </p:txBody>
      </p:sp>
    </p:spTree>
    <p:extLst>
      <p:ext uri="{BB962C8B-B14F-4D97-AF65-F5344CB8AC3E}">
        <p14:creationId xmlns:p14="http://schemas.microsoft.com/office/powerpoint/2010/main" val="16608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the CI-202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28" y="1299259"/>
            <a:ext cx="8229600" cy="4525963"/>
          </a:xfrm>
        </p:spPr>
        <p:txBody>
          <a:bodyPr/>
          <a:lstStyle/>
          <a:p>
            <a:r>
              <a:rPr lang="en-US" dirty="0" smtClean="0"/>
              <a:t>File name</a:t>
            </a:r>
          </a:p>
          <a:p>
            <a:r>
              <a:rPr lang="en-US" dirty="0" smtClean="0"/>
              <a:t>Parameter</a:t>
            </a:r>
          </a:p>
          <a:p>
            <a:r>
              <a:rPr lang="en-US" dirty="0" smtClean="0"/>
              <a:t>Parameter value</a:t>
            </a:r>
          </a:p>
          <a:p>
            <a:endParaRPr lang="en-US" dirty="0"/>
          </a:p>
          <a:p>
            <a:r>
              <a:rPr lang="en-US" dirty="0" smtClean="0"/>
              <a:t>Press right/left arrow to bring another parameter into view</a:t>
            </a:r>
          </a:p>
          <a:p>
            <a:r>
              <a:rPr lang="en-US" dirty="0"/>
              <a:t>Press </a:t>
            </a:r>
            <a:r>
              <a:rPr lang="en-US" dirty="0" smtClean="0"/>
              <a:t>Save </a:t>
            </a:r>
            <a:r>
              <a:rPr lang="en-US" dirty="0"/>
              <a:t>to save measurement</a:t>
            </a:r>
          </a:p>
          <a:p>
            <a:r>
              <a:rPr lang="en-US" dirty="0" smtClean="0"/>
              <a:t>Press Stop to discard the measurement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6689"/>
              </p:ext>
            </p:extLst>
          </p:nvPr>
        </p:nvGraphicFramePr>
        <p:xfrm>
          <a:off x="3252787" y="1528481"/>
          <a:ext cx="58912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2064326" imgH="597915" progId="Word.Document.12">
                  <p:embed/>
                </p:oleObj>
              </mc:Choice>
              <mc:Fallback>
                <p:oleObj name="Document" r:id="rId4" imgW="2064326" imgH="597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2787" y="1528481"/>
                        <a:ext cx="589121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911426"/>
      </p:ext>
    </p:extLst>
  </p:cSld>
  <p:clrMapOvr>
    <a:masterClrMapping/>
  </p:clrMapOvr>
</p:sld>
</file>

<file path=ppt/theme/theme1.xml><?xml version="1.0" encoding="utf-8"?>
<a:theme xmlns:a="http://schemas.openxmlformats.org/drawingml/2006/main" name="3_CID Theme">
  <a:themeElements>
    <a:clrScheme name="3_CID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ID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ID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8590</TotalTime>
  <Words>795</Words>
  <Application>Microsoft Office PowerPoint</Application>
  <PresentationFormat>On-screen Show (4:3)</PresentationFormat>
  <Paragraphs>166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3_CID Theme</vt:lpstr>
      <vt:lpstr>Document</vt:lpstr>
      <vt:lpstr>CI-202 Leaf Area Meter Instrument Training</vt:lpstr>
      <vt:lpstr>CI-202 Portable Leaf Area Meter</vt:lpstr>
      <vt:lpstr>CI-202</vt:lpstr>
      <vt:lpstr>CI-202 Specifications</vt:lpstr>
      <vt:lpstr>CI-202 Use</vt:lpstr>
      <vt:lpstr>CI-202 Menu System</vt:lpstr>
      <vt:lpstr>Measure Menu</vt:lpstr>
      <vt:lpstr>Taking a Measurement</vt:lpstr>
      <vt:lpstr>Results on the CI-202</vt:lpstr>
      <vt:lpstr>View Data Menu</vt:lpstr>
      <vt:lpstr>File Menu</vt:lpstr>
      <vt:lpstr>Transfer Data to PC</vt:lpstr>
      <vt:lpstr>Setup Menu</vt:lpstr>
      <vt:lpstr>Setup Measure</vt:lpstr>
      <vt:lpstr>Setup Scanner Thresholds</vt:lpstr>
      <vt:lpstr>Setup Storage</vt:lpstr>
      <vt:lpstr>Setup AutoSave</vt:lpstr>
      <vt:lpstr>Re-compute the Timing Parameters</vt:lpstr>
      <vt:lpstr>Technical Support</vt:lpstr>
      <vt:lpstr>CI-203</vt:lpstr>
      <vt:lpstr> </vt:lpstr>
      <vt:lpstr>CI-203 Handheld Leaf Area Meter</vt:lpstr>
    </vt:vector>
  </TitlesOfParts>
  <Company>CID,Inc.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Valued Sony Customer</dc:creator>
  <cp:lastModifiedBy>Brie Meyer</cp:lastModifiedBy>
  <cp:revision>136</cp:revision>
  <dcterms:created xsi:type="dcterms:W3CDTF">2000-12-03T23:15:35Z</dcterms:created>
  <dcterms:modified xsi:type="dcterms:W3CDTF">2014-08-19T18:49:04Z</dcterms:modified>
</cp:coreProperties>
</file>